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8" r:id="rId14"/>
    <p:sldId id="269" r:id="rId15"/>
    <p:sldId id="270" r:id="rId16"/>
    <p:sldId id="274" r:id="rId17"/>
    <p:sldId id="275" r:id="rId18"/>
    <p:sldId id="271" r:id="rId19"/>
    <p:sldId id="277" r:id="rId20"/>
    <p:sldId id="272" r:id="rId21"/>
    <p:sldId id="273" r:id="rId22"/>
    <p:sldId id="278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22"/>
    <p:restoredTop sz="86122"/>
  </p:normalViewPr>
  <p:slideViewPr>
    <p:cSldViewPr snapToGrid="0">
      <p:cViewPr>
        <p:scale>
          <a:sx n="94" d="100"/>
          <a:sy n="94" d="100"/>
        </p:scale>
        <p:origin x="51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4DA10-8480-C84E-9EF4-943E3E46BCEC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B0BC7-2FFE-1C43-BB26-55B492DC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insight: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distribution.</a:t>
            </a:r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n-person</a:t>
            </a:r>
            <a:r>
              <a:rPr lang="zh-CN" altLang="en-US" dirty="0"/>
              <a:t> </a:t>
            </a:r>
            <a:r>
              <a:rPr lang="en-US" altLang="zh-CN" dirty="0"/>
              <a:t>motions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decomposed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0BC7-2FFE-1C43-BB26-55B492DC66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0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current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for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synthesis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0BC7-2FFE-1C43-BB26-55B492DC66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67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0BC7-2FFE-1C43-BB26-55B492DC66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(B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F)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 </a:t>
            </a:r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subject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</a:p>
          <a:p>
            <a:r>
              <a:rPr lang="en-US" altLang="zh-CN" dirty="0"/>
              <a:t>(B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N)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layer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focus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per-frame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subject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Motion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layer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focus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per-subject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movement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through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time</a:t>
            </a:r>
            <a:endParaRPr lang="en-US" dirty="0"/>
          </a:p>
          <a:p>
            <a:endParaRPr lang="en-US" altLang="zh-CN" dirty="0"/>
          </a:p>
          <a:p>
            <a:r>
              <a:rPr lang="en-US" altLang="zh-CN" dirty="0"/>
              <a:t>During stage 2, reference pose frame is also input as a condition to the motion layers</a:t>
            </a:r>
          </a:p>
          <a:p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AnimateDiff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0BC7-2FFE-1C43-BB26-55B492DC66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8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SFRM1000"/>
              </a:rPr>
              <a:t>Table</a:t>
            </a:r>
            <a:r>
              <a:rPr lang="zh-CN" altLang="en-US" sz="1800" dirty="0">
                <a:effectLst/>
                <a:latin typeface="SFRM1000"/>
              </a:rPr>
              <a:t> </a:t>
            </a:r>
            <a:r>
              <a:rPr lang="en-US" altLang="zh-CN" sz="1800" dirty="0">
                <a:effectLst/>
                <a:latin typeface="SFRM1000"/>
              </a:rPr>
              <a:t>1:</a:t>
            </a:r>
            <a:r>
              <a:rPr lang="zh-CN" altLang="en-US" sz="1800" dirty="0">
                <a:effectLst/>
                <a:latin typeface="SFRM1000"/>
              </a:rPr>
              <a:t> </a:t>
            </a:r>
            <a:r>
              <a:rPr lang="en-CA" sz="1800" dirty="0">
                <a:effectLst/>
                <a:latin typeface="SFRM1000"/>
              </a:rPr>
              <a:t>Results present the </a:t>
            </a:r>
            <a:r>
              <a:rPr lang="en-CA" sz="1800" dirty="0">
                <a:effectLst/>
                <a:latin typeface="SFTI1000"/>
              </a:rPr>
              <a:t>Pose-Only </a:t>
            </a:r>
            <a:r>
              <a:rPr lang="en-CA" sz="1800" dirty="0">
                <a:effectLst/>
                <a:latin typeface="SFRM1000"/>
              </a:rPr>
              <a:t>and </a:t>
            </a:r>
            <a:r>
              <a:rPr lang="en-CA" sz="1800" dirty="0">
                <a:effectLst/>
                <a:latin typeface="SFTI1000"/>
              </a:rPr>
              <a:t>Motion-Only </a:t>
            </a:r>
            <a:r>
              <a:rPr lang="en-CA" sz="1800" dirty="0">
                <a:effectLst/>
                <a:latin typeface="SFRM1000"/>
              </a:rPr>
              <a:t>results as the upper bounds of </a:t>
            </a:r>
            <a:r>
              <a:rPr lang="en-CA" sz="1800" dirty="0" err="1">
                <a:effectLst/>
                <a:latin typeface="SFRM1000"/>
              </a:rPr>
              <a:t>perfor</a:t>
            </a:r>
            <a:r>
              <a:rPr lang="en-CA" sz="1800" dirty="0">
                <a:effectLst/>
                <a:latin typeface="SFRM1000"/>
              </a:rPr>
              <a:t>- </a:t>
            </a:r>
            <a:r>
              <a:rPr lang="en-CA" sz="1800" dirty="0" err="1">
                <a:effectLst/>
                <a:latin typeface="SFRM1000"/>
              </a:rPr>
              <a:t>mance</a:t>
            </a:r>
            <a:r>
              <a:rPr lang="en-CA" sz="1800" dirty="0">
                <a:effectLst/>
                <a:latin typeface="SFRM1000"/>
              </a:rPr>
              <a:t> when solely focusing on per-frame pose quality and per-subject motion quality. </a:t>
            </a:r>
            <a:endParaRPr lang="en-CA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endParaRPr lang="en-CA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SFRM1000"/>
              </a:rPr>
              <a:t>Not freezing the pre-trained pose layers in the joint training stage (B) also does not perform as well, showing that motion data might interfere with the high-quality pose representation learned by pose layers during the first stage.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SFRM1000"/>
              </a:rPr>
              <a:t>Training without </a:t>
            </a:r>
            <a:r>
              <a:rPr lang="en-CA" sz="1800" dirty="0" err="1">
                <a:effectLst/>
                <a:latin typeface="SFRM1000"/>
              </a:rPr>
              <a:t>WebVid</a:t>
            </a:r>
            <a:r>
              <a:rPr lang="en-CA" sz="1800" dirty="0">
                <a:effectLst/>
                <a:latin typeface="SFRM1000"/>
              </a:rPr>
              <a:t>-Motion data (C) shows a downgrade in text- pose alignments, indicating that multi-person motion data helps improving inter- action qualities. Removing all motion texts (D), essentially training the temporal layers unconditionally, also decreases the alignment between pose and text. 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0BC7-2FFE-1C43-BB26-55B492DC66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5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B0BC7-2FFE-1C43-BB26-55B492DC66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9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B8876-13A7-3000-A13B-8DDA8594F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01EE8-F0B3-8B09-7770-6FF2F0D92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354B2-4611-7A0F-5F8F-C37EDDEE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0E3F0-9942-806C-C5D4-BEEA0ED3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743C9-DB1B-54AD-1257-81D25B58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5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843C-2527-F21C-2559-2786C8FB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2C22F0-D06D-BC75-0BC9-6A56FA2FC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7134F-AB5B-5C8D-EB0B-3D551DF9B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B72F5-36A4-23B7-0B34-6E9C1E547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551A4-FDD7-405A-326C-A85369E1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5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36DE3-C6E4-83C4-4227-425B0A625F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81F14-729C-5E56-7214-7933876BA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D42A8-35FD-248A-719D-C61795A7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CF78B-186E-AB1C-95B2-B7AF47C60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04EFE-B02B-EA21-5469-0977BA5B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2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D1BF-4C8B-656D-BD7D-6387F678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20C79-4B62-7C90-FBF2-302823438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49744-88E0-7BB6-BF36-D26E379E2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508B9-A14C-43CC-6E82-913D6A192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F005D-A099-6979-B135-18CFE3C7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9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4B79-1EEB-0FF5-EC21-B2B5B4C3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D0418-C5C6-BD3B-B940-8AF48ACFB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59F44-57EF-A504-2ECC-68CF147B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B4B9B-8092-0FA6-9AD4-7C49A1ED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160F9-432E-8EB0-855D-86AC84D9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7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F893-B45A-3F12-4712-22F659AD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10CCD-BDDC-A0A6-DBF5-A48BFE504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D14A3-AA95-39E9-A3EF-ADA5C21FA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07A47-20CA-8260-31FC-6A83AB893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18399-DC36-21BE-79A0-28879A3E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F1078-CB05-2A64-A7F8-65D1DC28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89CB-371D-FF30-60DA-6273ACF2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BCE80-8DD5-1D24-6C08-34E06A6E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91AC5-532E-F7D1-CA54-E4A7A1A3F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CB10B-4538-F9EE-85EC-9B2082650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00417-EA6E-619F-5DC4-65D774074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744AD1-B37F-FEFD-C953-A6ADF9E6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FFE9B-2DA4-8CC4-5FD4-1BDD8369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0F27C-264E-ED03-34ED-4A55E24B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38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C39D-0095-77D2-81C8-294CAE5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C773F-638E-99AB-4DB5-721181C11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5F08E-261C-D2A3-FC61-C6F711D5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24CD-99D9-8828-6BD4-9C46C30A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2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97AC1-25EC-FFBA-8671-FCBF9070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71F4DF-4A76-FB17-F62B-0D7C1FC6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9EEC-972C-278A-0A4D-E251E892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9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E2A3-2D22-EFD5-42C0-34E962E3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5D52A-AF2C-26DF-7881-9D5CE5562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1608-8B42-9CAB-6382-F2815BC92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86D3-73E9-212A-C93A-5B220175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7339E-E6BD-38AD-8A08-F2C95C3F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5A0A4-78F7-4CE8-86CD-A2B6E677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6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AA36-569E-3716-F0AB-88643A788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75F018-9703-1EC3-D43E-14109490F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81D19-E389-38E3-24FE-6553B3F7C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A02F6-7968-3E9C-D016-1F9D0863C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6A64E-5AD8-AC95-6EA2-A4F5A9F8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03A04-CF0D-8D27-27DC-302DBD6D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8ABAA5-FE05-AD82-3CE0-B0E81731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3DD9D-611E-B048-11FD-09BE1560F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CAF2B-F0BB-D427-6BF1-FACF1C5B8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0EED0-CCDC-6842-B4C4-39DF8B8E7B2F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EB68F-C672-6E7A-C3FE-FA0A0E9FB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D5337-CCD8-182C-D4C9-63D943895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F0FBF-B82A-8840-B3F2-F386839E0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9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ankouf.github.io/FreeMotion/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hanmy.github.io/Multi-Motion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25B45-074C-5A95-47EB-54FCF83E3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altLang="zh-CN" sz="6800"/>
              <a:t>Multi-Person</a:t>
            </a:r>
            <a:r>
              <a:rPr lang="zh-CN" altLang="en-US" sz="6800"/>
              <a:t> </a:t>
            </a:r>
            <a:r>
              <a:rPr lang="en-US" altLang="zh-CN" sz="6800"/>
              <a:t>Text-to-Motion</a:t>
            </a:r>
            <a:r>
              <a:rPr lang="zh-CN" altLang="en-US" sz="6800"/>
              <a:t> </a:t>
            </a:r>
            <a:r>
              <a:rPr lang="en-US" altLang="zh-CN" sz="6800"/>
              <a:t>Synthesis</a:t>
            </a:r>
            <a:r>
              <a:rPr lang="zh-CN" altLang="en-US" sz="6800"/>
              <a:t> </a:t>
            </a:r>
            <a:r>
              <a:rPr lang="en-US" altLang="zh-CN" sz="6800"/>
              <a:t>in</a:t>
            </a:r>
            <a:r>
              <a:rPr lang="zh-CN" altLang="en-US" sz="6800"/>
              <a:t> </a:t>
            </a:r>
            <a:r>
              <a:rPr lang="en-US" altLang="zh-CN" sz="6800"/>
              <a:t>ECCV2024</a:t>
            </a:r>
            <a:endParaRPr lang="en-US" sz="680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2D3397-FC36-36D4-63B5-DD0381776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Presenter:</a:t>
            </a:r>
            <a:r>
              <a:rPr lang="zh-CN" altLang="en-US" dirty="0"/>
              <a:t> </a:t>
            </a:r>
            <a:r>
              <a:rPr lang="en-US" altLang="zh-CN" dirty="0"/>
              <a:t>Yilin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US" altLang="zh-CN"/>
          </a:p>
          <a:p>
            <a:pPr algn="r"/>
            <a:r>
              <a:rPr lang="en-US" altLang="zh-CN" dirty="0"/>
              <a:t>241018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57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4408-DE81-85BB-3F92-AD8DDE07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5573E2-AE08-DDCE-7E7F-D17D0EC67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48" y="2194558"/>
            <a:ext cx="6159500" cy="3859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C17AE-A90F-E610-700E-D1CA38229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0890"/>
            <a:ext cx="5722852" cy="2519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D8D90-5649-439B-DB8F-BDC6E4F48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24325"/>
            <a:ext cx="5976704" cy="2214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9AB2E-7FEE-9896-4834-BAF3CE61694F}"/>
              </a:ext>
            </a:extLst>
          </p:cNvPr>
          <p:cNvSpPr txBox="1"/>
          <p:nvPr/>
        </p:nvSpPr>
        <p:spPr>
          <a:xfrm>
            <a:off x="8024751" y="967020"/>
            <a:ext cx="3066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project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30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4510-BB3E-FAEF-7801-1645F4195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Towards Open Domain Text-Driven Synthesis of Multi-Person Motions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F68BE-7C90-D847-0279-7D1B1C9A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09963"/>
            <a:ext cx="7772400" cy="20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9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3D6B-F5E7-92EF-2EAE-1674EB2F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84BDF5-28A8-355D-3CD7-E79E3B19F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877" y="1820874"/>
            <a:ext cx="7351883" cy="48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3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70D9-C1F0-A509-32D0-8F10AF04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Contribution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FC8C1-14F9-F617-6201-EA98CCE6E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LAION-Pose</a:t>
            </a:r>
          </a:p>
          <a:p>
            <a:r>
              <a:rPr lang="en-US" altLang="zh-CN" dirty="0" err="1"/>
              <a:t>WebVid</a:t>
            </a:r>
            <a:r>
              <a:rPr lang="en-US" altLang="zh-CN" dirty="0"/>
              <a:t>-Motion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1470D-CF53-DF68-AE75-48CCDB39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50" y="1315980"/>
            <a:ext cx="8425955" cy="55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5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3E899-DF3A-03BC-01CB-8F360AFB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LAION-Pose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4AE1-B032-5613-5B45-6798F645A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i="1" dirty="0"/>
              <a:t>BEV</a:t>
            </a:r>
            <a:r>
              <a:rPr lang="zh-CN" altLang="en-US" i="1" dirty="0"/>
              <a:t>*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LAION-400M</a:t>
            </a:r>
            <a:r>
              <a:rPr lang="zh-CN" altLang="en-US" dirty="0"/>
              <a:t> </a:t>
            </a:r>
            <a:r>
              <a:rPr lang="en-US" altLang="zh-CN" dirty="0"/>
              <a:t>dataset:</a:t>
            </a:r>
            <a:endParaRPr lang="en-CA" altLang="zh-CN" dirty="0"/>
          </a:p>
          <a:p>
            <a:pPr lvl="1"/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</a:p>
          <a:p>
            <a:pPr lvl="1"/>
            <a:r>
              <a:rPr lang="en-US" altLang="zh-CN" dirty="0"/>
              <a:t>Mesh</a:t>
            </a:r>
            <a:r>
              <a:rPr lang="zh-CN" altLang="en-US" dirty="0"/>
              <a:t> </a:t>
            </a:r>
            <a:r>
              <a:rPr lang="en-US" altLang="zh-CN" dirty="0"/>
              <a:t>Completion</a:t>
            </a:r>
            <a:r>
              <a:rPr lang="zh-CN" altLang="en-US" dirty="0"/>
              <a:t> </a:t>
            </a:r>
            <a:r>
              <a:rPr lang="en-US" altLang="zh-CN" dirty="0"/>
              <a:t>filter: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85%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</a:p>
          <a:p>
            <a:pPr lvl="1"/>
            <a:r>
              <a:rPr lang="en-US" altLang="zh-CN" dirty="0"/>
              <a:t>Mesh</a:t>
            </a:r>
            <a:r>
              <a:rPr lang="zh-CN" altLang="en-US" dirty="0"/>
              <a:t> </a:t>
            </a:r>
            <a:r>
              <a:rPr lang="en-US" altLang="zh-CN" dirty="0"/>
              <a:t>De-duplication</a:t>
            </a:r>
            <a:r>
              <a:rPr lang="zh-CN" altLang="en-US" dirty="0"/>
              <a:t> </a:t>
            </a:r>
            <a:r>
              <a:rPr lang="en-US" altLang="zh-CN" dirty="0"/>
              <a:t>filter: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25%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zh-CN" altLang="en-US" dirty="0"/>
              <a:t> </a:t>
            </a:r>
            <a:r>
              <a:rPr lang="en-US" altLang="zh-CN" dirty="0"/>
              <a:t>overlap</a:t>
            </a:r>
          </a:p>
          <a:p>
            <a:pPr lvl="1"/>
            <a:r>
              <a:rPr lang="en-US" altLang="zh-CN" dirty="0"/>
              <a:t>Prompts</a:t>
            </a:r>
            <a:r>
              <a:rPr lang="zh-CN" altLang="en-US" dirty="0"/>
              <a:t> </a:t>
            </a:r>
            <a:r>
              <a:rPr lang="en-US" altLang="zh-CN" dirty="0"/>
              <a:t>Filter: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scenes</a:t>
            </a:r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DB46A-90C5-0378-C908-0A307905D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" b="56548"/>
          <a:stretch/>
        </p:blipFill>
        <p:spPr>
          <a:xfrm>
            <a:off x="1602971" y="4084753"/>
            <a:ext cx="8405554" cy="24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2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ED26-5199-8982-925E-3D963970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WebVid</a:t>
            </a:r>
            <a:r>
              <a:rPr lang="en-US" altLang="zh-CN" dirty="0"/>
              <a:t>-Motion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632F-7203-D456-C8D4-A33D0F56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clips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persons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WebVid-10</a:t>
            </a:r>
          </a:p>
          <a:p>
            <a:pPr lvl="1"/>
            <a:r>
              <a:rPr lang="en-US" b="1" dirty="0"/>
              <a:t>Person</a:t>
            </a:r>
            <a:r>
              <a:rPr lang="zh-CN" altLang="en-US" b="1" dirty="0"/>
              <a:t> </a:t>
            </a:r>
            <a:r>
              <a:rPr lang="en-US" altLang="zh-CN" b="1" dirty="0"/>
              <a:t>Detection</a:t>
            </a:r>
            <a:r>
              <a:rPr lang="zh-CN" altLang="en-US" b="1" dirty="0"/>
              <a:t> </a:t>
            </a:r>
            <a:r>
              <a:rPr lang="en-US" altLang="zh-CN" b="1" dirty="0"/>
              <a:t>Filter:</a:t>
            </a:r>
            <a:r>
              <a:rPr lang="zh-CN" altLang="en-US" b="1" dirty="0"/>
              <a:t> </a:t>
            </a:r>
            <a:r>
              <a:rPr lang="en-US" altLang="zh-CN" b="1" i="1" dirty="0"/>
              <a:t>Detectron-2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63824-EDD0-893D-D59A-B96E4DCF7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7" t="43450" r="3984" b="24007"/>
          <a:stretch/>
        </p:blipFill>
        <p:spPr>
          <a:xfrm>
            <a:off x="4750420" y="158969"/>
            <a:ext cx="7114478" cy="1666656"/>
          </a:xfrm>
          <a:prstGeom prst="rect">
            <a:avLst/>
          </a:prstGeom>
        </p:spPr>
      </p:pic>
      <p:pic>
        <p:nvPicPr>
          <p:cNvPr id="6" name="Picture 5" descr="A person riding a bicycle with a child&#10;&#10;Description automatically generated">
            <a:extLst>
              <a:ext uri="{FF2B5EF4-FFF2-40B4-BE49-F238E27FC236}">
                <a16:creationId xmlns:a16="http://schemas.microsoft.com/office/drawing/2014/main" id="{BEA8C18A-4470-B883-4410-A682ED401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1231"/>
            <a:ext cx="6350000" cy="3987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634AD6-9D14-BD75-C4EB-4CCA07920B43}"/>
              </a:ext>
            </a:extLst>
          </p:cNvPr>
          <p:cNvSpPr/>
          <p:nvPr/>
        </p:nvSpPr>
        <p:spPr>
          <a:xfrm>
            <a:off x="8106317" y="4458162"/>
            <a:ext cx="2438400" cy="759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videos with at least two persons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FE813D-B012-1A0B-03BF-3A4057554E59}"/>
              </a:ext>
            </a:extLst>
          </p:cNvPr>
          <p:cNvSpPr/>
          <p:nvPr/>
        </p:nvSpPr>
        <p:spPr>
          <a:xfrm>
            <a:off x="8178218" y="3993949"/>
            <a:ext cx="2287421" cy="2911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Middle</a:t>
            </a:r>
            <a:r>
              <a:rPr lang="zh-CN" altLang="en-US" sz="1400" dirty="0"/>
              <a:t> </a:t>
            </a:r>
            <a:r>
              <a:rPr lang="en-US" altLang="zh-CN" sz="1400" dirty="0"/>
              <a:t>f</a:t>
            </a:r>
            <a:r>
              <a:rPr lang="en-US" sz="1400" dirty="0"/>
              <a:t>rame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video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432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ED26-5199-8982-925E-3D963970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WebVid</a:t>
            </a:r>
            <a:r>
              <a:rPr lang="en-US" altLang="zh-CN" dirty="0"/>
              <a:t>-Motion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632F-7203-D456-C8D4-A33D0F56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clips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persons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WebVid-10</a:t>
            </a:r>
          </a:p>
          <a:p>
            <a:pPr lvl="1"/>
            <a:r>
              <a:rPr lang="en-US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Filter:</a:t>
            </a:r>
            <a:r>
              <a:rPr lang="zh-CN" altLang="en-US" dirty="0"/>
              <a:t> </a:t>
            </a:r>
            <a:r>
              <a:rPr lang="en-US" altLang="zh-CN" i="1" dirty="0"/>
              <a:t>Detectron-2</a:t>
            </a:r>
          </a:p>
          <a:p>
            <a:pPr lvl="1"/>
            <a:r>
              <a:rPr lang="en-US" altLang="zh-CN" b="1" dirty="0"/>
              <a:t>Motion</a:t>
            </a:r>
            <a:r>
              <a:rPr lang="zh-CN" altLang="en-US" b="1" dirty="0"/>
              <a:t> </a:t>
            </a:r>
            <a:r>
              <a:rPr lang="en-US" altLang="zh-CN" b="1" dirty="0"/>
              <a:t>Estimation:</a:t>
            </a:r>
            <a:r>
              <a:rPr lang="zh-CN" altLang="en-US" b="1" dirty="0"/>
              <a:t> </a:t>
            </a:r>
            <a:r>
              <a:rPr lang="en-US" altLang="zh-CN" b="1" i="1" dirty="0"/>
              <a:t>TRACE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63824-EDD0-893D-D59A-B96E4DCF7F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7" t="43450" r="3984" b="24007"/>
          <a:stretch/>
        </p:blipFill>
        <p:spPr>
          <a:xfrm>
            <a:off x="4750420" y="158969"/>
            <a:ext cx="7114478" cy="166665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958665-2EDD-9687-227C-FAB59A4181FE}"/>
              </a:ext>
            </a:extLst>
          </p:cNvPr>
          <p:cNvSpPr/>
          <p:nvPr/>
        </p:nvSpPr>
        <p:spPr>
          <a:xfrm>
            <a:off x="8518912" y="3696872"/>
            <a:ext cx="2834888" cy="826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Per-frame Per-subject</a:t>
            </a:r>
          </a:p>
          <a:p>
            <a:pPr algn="ctr"/>
            <a:r>
              <a:rPr lang="en-US" b="1" dirty="0"/>
              <a:t>Global translation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915A20-8640-73BF-588E-FBD51B26FE37}"/>
              </a:ext>
            </a:extLst>
          </p:cNvPr>
          <p:cNvSpPr/>
          <p:nvPr/>
        </p:nvSpPr>
        <p:spPr>
          <a:xfrm>
            <a:off x="8518912" y="4658303"/>
            <a:ext cx="2834888" cy="759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Per-frame Per-subject</a:t>
            </a:r>
          </a:p>
          <a:p>
            <a:pPr algn="ctr"/>
            <a:r>
              <a:rPr lang="en-US" b="1" dirty="0"/>
              <a:t>Joint rotation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6E7C8C-5FCC-035D-F808-FFDCDC58C0BB}"/>
              </a:ext>
            </a:extLst>
          </p:cNvPr>
          <p:cNvSpPr/>
          <p:nvPr/>
        </p:nvSpPr>
        <p:spPr>
          <a:xfrm>
            <a:off x="8518912" y="5619733"/>
            <a:ext cx="2834888" cy="77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Per-frame Per-subject</a:t>
            </a:r>
          </a:p>
          <a:p>
            <a:pPr algn="ctr"/>
            <a:r>
              <a:rPr lang="en-US" b="1" dirty="0"/>
              <a:t>Shape Information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5D4E31-6C6E-478C-F83E-95C0FD769E0E}"/>
              </a:ext>
            </a:extLst>
          </p:cNvPr>
          <p:cNvSpPr/>
          <p:nvPr/>
        </p:nvSpPr>
        <p:spPr>
          <a:xfrm>
            <a:off x="9233377" y="2817520"/>
            <a:ext cx="1461429" cy="714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Motion </a:t>
            </a:r>
            <a:r>
              <a:rPr lang="en-US" dirty="0" err="1"/>
              <a:t>Offest</a:t>
            </a:r>
            <a:r>
              <a:rPr lang="en-US" dirty="0"/>
              <a:t>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7EBC53-7853-CDC8-1ED1-8C5099DD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68" y="2985675"/>
            <a:ext cx="7250103" cy="37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ED26-5199-8982-925E-3D963970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WebVid</a:t>
            </a:r>
            <a:r>
              <a:rPr lang="en-US" altLang="zh-CN" dirty="0"/>
              <a:t>-Motion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632F-7203-D456-C8D4-A33D0F56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clips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persons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WebVid-10</a:t>
            </a:r>
          </a:p>
          <a:p>
            <a:pPr lvl="1"/>
            <a:r>
              <a:rPr lang="en-US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Filter:</a:t>
            </a:r>
            <a:r>
              <a:rPr lang="zh-CN" altLang="en-US" dirty="0"/>
              <a:t> </a:t>
            </a:r>
            <a:r>
              <a:rPr lang="en-US" altLang="zh-CN" i="1" dirty="0"/>
              <a:t>Detectron-2</a:t>
            </a:r>
          </a:p>
          <a:p>
            <a:pPr lvl="1"/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Estimation:</a:t>
            </a:r>
            <a:r>
              <a:rPr lang="zh-CN" altLang="en-US" dirty="0"/>
              <a:t> </a:t>
            </a:r>
            <a:r>
              <a:rPr lang="en-US" altLang="zh-CN" i="1" dirty="0"/>
              <a:t>TRACE</a:t>
            </a:r>
          </a:p>
          <a:p>
            <a:pPr lvl="1"/>
            <a:r>
              <a:rPr lang="en-US" b="1" dirty="0"/>
              <a:t>Motion Captioning: </a:t>
            </a:r>
            <a:r>
              <a:rPr lang="en-US" b="1" i="1" dirty="0" err="1"/>
              <a:t>InstructBLIP</a:t>
            </a: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63824-EDD0-893D-D59A-B96E4DCF7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7" t="43450" r="3984" b="24007"/>
          <a:stretch/>
        </p:blipFill>
        <p:spPr>
          <a:xfrm>
            <a:off x="4750420" y="158969"/>
            <a:ext cx="7114478" cy="166665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D83734C-790B-B061-AD67-CA0F457BB246}"/>
              </a:ext>
            </a:extLst>
          </p:cNvPr>
          <p:cNvSpPr/>
          <p:nvPr/>
        </p:nvSpPr>
        <p:spPr>
          <a:xfrm>
            <a:off x="8057766" y="4461616"/>
            <a:ext cx="2503860" cy="570760"/>
          </a:xfrm>
          <a:prstGeom prst="wedgeRoundRectCallout">
            <a:avLst>
              <a:gd name="adj1" fmla="val -46318"/>
              <a:gd name="adj2" fmla="val 1173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“describe the person or group of people’s action and body poses in the image”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CBB01-778C-B783-8B3F-04C2D7707EB4}"/>
              </a:ext>
            </a:extLst>
          </p:cNvPr>
          <p:cNvSpPr/>
          <p:nvPr/>
        </p:nvSpPr>
        <p:spPr>
          <a:xfrm>
            <a:off x="8178218" y="3993949"/>
            <a:ext cx="2287421" cy="2911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Middle</a:t>
            </a:r>
            <a:r>
              <a:rPr lang="zh-CN" altLang="en-US" sz="1400" dirty="0"/>
              <a:t> </a:t>
            </a:r>
            <a:r>
              <a:rPr lang="en-US" altLang="zh-CN" sz="1400" dirty="0"/>
              <a:t>f</a:t>
            </a:r>
            <a:r>
              <a:rPr lang="en-US" sz="1400" dirty="0"/>
              <a:t>rame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video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876E5-C409-E77D-1EB2-EEF4B1205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68" y="3467710"/>
            <a:ext cx="7114478" cy="32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B130-B685-8A7A-83A1-26A0DEFD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Synthesis Framework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6DE891-5884-888D-A8E2-03146A8E8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97660"/>
            <a:ext cx="7714785" cy="4549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6DADD6-F7D0-EC5B-DA47-35AB1C5DBAAC}"/>
              </a:ext>
            </a:extLst>
          </p:cNvPr>
          <p:cNvSpPr/>
          <p:nvPr/>
        </p:nvSpPr>
        <p:spPr>
          <a:xfrm>
            <a:off x="4348977" y="1368750"/>
            <a:ext cx="1895706" cy="2754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Reference Pose Frame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E812F-1B24-BD0C-A66D-77FC0A83E3DC}"/>
              </a:ext>
            </a:extLst>
          </p:cNvPr>
          <p:cNvSpPr/>
          <p:nvPr/>
        </p:nvSpPr>
        <p:spPr>
          <a:xfrm>
            <a:off x="3414133" y="4544141"/>
            <a:ext cx="449765" cy="23417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FDBD83-27E3-88E2-096A-A1004797B9A9}"/>
              </a:ext>
            </a:extLst>
          </p:cNvPr>
          <p:cNvSpPr/>
          <p:nvPr/>
        </p:nvSpPr>
        <p:spPr>
          <a:xfrm>
            <a:off x="1613792" y="4544141"/>
            <a:ext cx="449765" cy="23417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62D23-18E6-E446-4FB4-32E25498E671}"/>
              </a:ext>
            </a:extLst>
          </p:cNvPr>
          <p:cNvSpPr/>
          <p:nvPr/>
        </p:nvSpPr>
        <p:spPr>
          <a:xfrm>
            <a:off x="4348977" y="1690688"/>
            <a:ext cx="1895706" cy="2690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BFD6E-2962-AD77-EDDC-1EBF210E23AB}"/>
              </a:ext>
            </a:extLst>
          </p:cNvPr>
          <p:cNvSpPr txBox="1"/>
          <p:nvPr/>
        </p:nvSpPr>
        <p:spPr>
          <a:xfrm>
            <a:off x="767575" y="6104782"/>
            <a:ext cx="773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layer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focus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per-frame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subject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interaction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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spatial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Motion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layer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focus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per-subject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movement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through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time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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temporal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E2F670-F0BB-49C9-6F2A-8E7E18FC3058}"/>
              </a:ext>
            </a:extLst>
          </p:cNvPr>
          <p:cNvSpPr/>
          <p:nvPr/>
        </p:nvSpPr>
        <p:spPr>
          <a:xfrm>
            <a:off x="8443331" y="2648963"/>
            <a:ext cx="2910469" cy="8028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Stage 1: text to single-frame multi-person pose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1AB7CB-F07A-236F-13C8-A6820BA133A9}"/>
              </a:ext>
            </a:extLst>
          </p:cNvPr>
          <p:cNvSpPr/>
          <p:nvPr/>
        </p:nvSpPr>
        <p:spPr>
          <a:xfrm>
            <a:off x="8443331" y="4444757"/>
            <a:ext cx="2910469" cy="8028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Stage 2: text to multi-person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74F93C-B62A-9D51-E7CC-CA7956DF7413}"/>
              </a:ext>
            </a:extLst>
          </p:cNvPr>
          <p:cNvSpPr txBox="1"/>
          <p:nvPr/>
        </p:nvSpPr>
        <p:spPr>
          <a:xfrm>
            <a:off x="8673789" y="5217957"/>
            <a:ext cx="302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layer❄️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CA" altLang="zh-CN" dirty="0"/>
              <a:t>+</a:t>
            </a:r>
            <a:r>
              <a:rPr lang="en-CA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Motion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layer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7C9D5-E29D-87DF-5FE9-8A04B1D1F1C1}"/>
              </a:ext>
            </a:extLst>
          </p:cNvPr>
          <p:cNvSpPr txBox="1"/>
          <p:nvPr/>
        </p:nvSpPr>
        <p:spPr>
          <a:xfrm>
            <a:off x="9252725" y="3435590"/>
            <a:ext cx="128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00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7476-08FB-E43B-F99F-9D3FA267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A1916A-C626-27B0-E9C4-6F27DE92D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38288"/>
            <a:ext cx="7911765" cy="2502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35819-5EBC-FC25-1A32-AB49FB8B9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4"/>
          <a:stretch/>
        </p:blipFill>
        <p:spPr>
          <a:xfrm>
            <a:off x="838200" y="4243388"/>
            <a:ext cx="7772400" cy="24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6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7C997-9166-D7AD-C065-7A9FB2F9D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04376"/>
            <a:ext cx="7772400" cy="1433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A6C3B9-9858-A0A8-1342-AA0C063EE3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FreeMotion: A Unified Framework for Number-free Text-to-Motion 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6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A631-8768-2249-D812-486BA11F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6763B-A53A-0C6D-7E9E-134E51A4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682" y="0"/>
            <a:ext cx="6638698" cy="263223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94ABA16-F7ED-A789-97FD-468A6B915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45032" y="2506662"/>
            <a:ext cx="9086127" cy="43513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A8823-8B93-FBB7-382E-9F46E119F3E3}"/>
              </a:ext>
            </a:extLst>
          </p:cNvPr>
          <p:cNvSpPr/>
          <p:nvPr/>
        </p:nvSpPr>
        <p:spPr>
          <a:xfrm>
            <a:off x="4801075" y="2218251"/>
            <a:ext cx="1206963" cy="21810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B501D2-7532-A40D-7E52-FF5A91024B86}"/>
              </a:ext>
            </a:extLst>
          </p:cNvPr>
          <p:cNvSpPr/>
          <p:nvPr/>
        </p:nvSpPr>
        <p:spPr>
          <a:xfrm>
            <a:off x="6008038" y="2218250"/>
            <a:ext cx="1423763" cy="21810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57AF58-70C9-8407-5C74-351EE4D50381}"/>
              </a:ext>
            </a:extLst>
          </p:cNvPr>
          <p:cNvSpPr/>
          <p:nvPr/>
        </p:nvSpPr>
        <p:spPr>
          <a:xfrm>
            <a:off x="7516695" y="2218249"/>
            <a:ext cx="2075300" cy="21810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703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8811-9367-16E5-1C1A-2AAF1BE1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Content Placeholder 6">
            <a:hlinkClick r:id="rId2"/>
            <a:extLst>
              <a:ext uri="{FF2B5EF4-FFF2-40B4-BE49-F238E27FC236}">
                <a16:creationId xmlns:a16="http://schemas.microsoft.com/office/drawing/2014/main" id="{A7AEB8D0-A784-FD4C-73AA-A5811EBF7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6541" y="2024408"/>
            <a:ext cx="6185459" cy="3531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53E61-02C6-AC7F-3054-23AA85B7D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4" y="2284082"/>
            <a:ext cx="5591887" cy="32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65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E46D1-7630-49C8-0574-D6A398B5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Rethinking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743BF-8752-37E2-DDD5-D953EDA4E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000"/>
              <a:t>Free</a:t>
            </a:r>
            <a:r>
              <a:rPr lang="en-US" altLang="zh-CN" sz="2000"/>
              <a:t>Motion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000"/>
              <a:t>Provide</a:t>
            </a:r>
            <a:r>
              <a:rPr lang="zh-CN" altLang="en-US" sz="2000"/>
              <a:t> </a:t>
            </a:r>
            <a:r>
              <a:rPr lang="en-US" altLang="zh-CN" sz="2000"/>
              <a:t>a</a:t>
            </a:r>
            <a:r>
              <a:rPr lang="zh-CN" altLang="en-US" sz="2000"/>
              <a:t> </a:t>
            </a:r>
            <a:r>
              <a:rPr lang="en-US" altLang="zh-CN" sz="2000"/>
              <a:t>smart</a:t>
            </a:r>
            <a:r>
              <a:rPr lang="zh-CN" altLang="en-US" sz="2000"/>
              <a:t> </a:t>
            </a:r>
            <a:r>
              <a:rPr lang="en-US" altLang="zh-CN" sz="2000"/>
              <a:t>shortcuts</a:t>
            </a:r>
            <a:r>
              <a:rPr lang="zh-CN" altLang="en-US" sz="2000"/>
              <a:t> </a:t>
            </a:r>
            <a:r>
              <a:rPr lang="en-US" altLang="zh-CN" sz="2000" b="1"/>
              <a:t>to</a:t>
            </a:r>
            <a:r>
              <a:rPr lang="zh-CN" altLang="en-US" sz="2000" b="1"/>
              <a:t> </a:t>
            </a:r>
            <a:r>
              <a:rPr lang="en-US" altLang="zh-CN" sz="2000" b="1"/>
              <a:t>lift</a:t>
            </a:r>
            <a:r>
              <a:rPr lang="zh-CN" altLang="en-US" sz="2000" b="1"/>
              <a:t> </a:t>
            </a:r>
            <a:r>
              <a:rPr lang="en-US" altLang="zh-CN" sz="2000" b="1"/>
              <a:t>N-person</a:t>
            </a:r>
            <a:r>
              <a:rPr lang="zh-CN" altLang="en-US" sz="2000" b="1"/>
              <a:t> </a:t>
            </a:r>
            <a:r>
              <a:rPr lang="en-US" altLang="zh-CN" sz="2000" b="1"/>
              <a:t>motion</a:t>
            </a:r>
            <a:r>
              <a:rPr lang="zh-CN" altLang="en-US" sz="2000" b="1"/>
              <a:t> </a:t>
            </a:r>
            <a:r>
              <a:rPr lang="en-US" altLang="zh-CN" sz="2000" b="1"/>
              <a:t>synthesis</a:t>
            </a:r>
            <a:r>
              <a:rPr lang="zh-CN" altLang="en-US" sz="2000" b="1"/>
              <a:t> </a:t>
            </a:r>
            <a:r>
              <a:rPr lang="en-US" altLang="zh-CN" sz="2000" b="1"/>
              <a:t>from</a:t>
            </a:r>
            <a:r>
              <a:rPr lang="zh-CN" altLang="en-US" sz="2000" b="1"/>
              <a:t> </a:t>
            </a:r>
            <a:r>
              <a:rPr lang="en-US" altLang="zh-CN" sz="2000" b="1"/>
              <a:t>one/two-</a:t>
            </a:r>
            <a:r>
              <a:rPr lang="zh-CN" altLang="en-US" sz="2000" b="1"/>
              <a:t> </a:t>
            </a:r>
            <a:r>
              <a:rPr lang="en-US" altLang="zh-CN" sz="2000" b="1"/>
              <a:t>person</a:t>
            </a:r>
            <a:r>
              <a:rPr lang="zh-CN" altLang="en-US" sz="2000" b="1"/>
              <a:t> </a:t>
            </a:r>
            <a:r>
              <a:rPr lang="en-US" altLang="zh-CN" sz="2000" b="1"/>
              <a:t>motion</a:t>
            </a:r>
            <a:r>
              <a:rPr lang="zh-CN" altLang="en-US" sz="2000" b="1"/>
              <a:t> </a:t>
            </a:r>
            <a:r>
              <a:rPr lang="en-US" altLang="zh-CN" sz="2000" b="1"/>
              <a:t>dataset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000"/>
              <a:t>N-person</a:t>
            </a:r>
            <a:r>
              <a:rPr lang="zh-CN" altLang="en-US" sz="2000"/>
              <a:t> </a:t>
            </a:r>
            <a:r>
              <a:rPr lang="en-US" altLang="zh-CN" sz="2000"/>
              <a:t>synthesis</a:t>
            </a:r>
            <a:r>
              <a:rPr lang="zh-CN" altLang="en-US" sz="2000"/>
              <a:t> </a:t>
            </a:r>
            <a:r>
              <a:rPr lang="en-US" altLang="zh-CN" sz="2000"/>
              <a:t>quality</a:t>
            </a:r>
            <a:r>
              <a:rPr lang="zh-CN" altLang="en-US" sz="2000"/>
              <a:t> </a:t>
            </a:r>
            <a:r>
              <a:rPr lang="en-US" altLang="zh-CN" sz="2000"/>
              <a:t>shown</a:t>
            </a:r>
            <a:r>
              <a:rPr lang="zh-CN" altLang="en-US" sz="2000"/>
              <a:t> </a:t>
            </a:r>
            <a:r>
              <a:rPr lang="en-US" altLang="zh-CN" sz="2000"/>
              <a:t>is</a:t>
            </a:r>
            <a:r>
              <a:rPr lang="zh-CN" altLang="en-US" sz="2000"/>
              <a:t> </a:t>
            </a:r>
            <a:r>
              <a:rPr lang="en-US" altLang="zh-CN" sz="2000"/>
              <a:t>not</a:t>
            </a:r>
            <a:r>
              <a:rPr lang="zh-CN" altLang="en-US" sz="2000"/>
              <a:t> </a:t>
            </a:r>
            <a:r>
              <a:rPr lang="en-US" altLang="zh-CN" sz="2000"/>
              <a:t>bad</a:t>
            </a:r>
            <a:r>
              <a:rPr lang="zh-CN" altLang="en-US" sz="2000"/>
              <a:t> </a:t>
            </a:r>
            <a:r>
              <a:rPr lang="en-US" altLang="zh-CN" sz="2000"/>
              <a:t>visually</a:t>
            </a:r>
          </a:p>
          <a:p>
            <a:pPr lvl="1"/>
            <a:r>
              <a:rPr lang="en-US" altLang="zh-CN" sz="2000"/>
              <a:t>Lack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quantitative</a:t>
            </a:r>
            <a:r>
              <a:rPr lang="zh-CN" altLang="en-US" sz="2000"/>
              <a:t> </a:t>
            </a:r>
            <a:r>
              <a:rPr lang="en-US" altLang="zh-CN" sz="2000"/>
              <a:t>evaluation</a:t>
            </a:r>
            <a:r>
              <a:rPr lang="zh-CN" altLang="en-US" sz="2000"/>
              <a:t> </a:t>
            </a:r>
            <a:r>
              <a:rPr lang="en-US" altLang="zh-CN" sz="2000"/>
              <a:t>metrics</a:t>
            </a:r>
            <a:r>
              <a:rPr lang="zh-CN" altLang="en-US" sz="2000"/>
              <a:t> </a:t>
            </a:r>
            <a:r>
              <a:rPr lang="en-US" altLang="zh-CN" sz="2000"/>
              <a:t>for</a:t>
            </a:r>
            <a:r>
              <a:rPr lang="zh-CN" altLang="en-US" sz="2000"/>
              <a:t> </a:t>
            </a:r>
            <a:r>
              <a:rPr lang="en-US" altLang="zh-CN" sz="2000"/>
              <a:t>N-person</a:t>
            </a:r>
          </a:p>
          <a:p>
            <a:pPr lvl="1"/>
            <a:r>
              <a:rPr lang="en-US" altLang="zh-CN" sz="2000"/>
              <a:t>Single-/Two-person</a:t>
            </a:r>
            <a:r>
              <a:rPr lang="zh-CN" altLang="en-US" sz="2000"/>
              <a:t> </a:t>
            </a:r>
            <a:r>
              <a:rPr lang="en-US" altLang="zh-CN" sz="2000"/>
              <a:t>synthesis</a:t>
            </a:r>
            <a:r>
              <a:rPr lang="zh-CN" altLang="en-US" sz="2000"/>
              <a:t> </a:t>
            </a:r>
            <a:r>
              <a:rPr lang="en-US" altLang="zh-CN" sz="2000"/>
              <a:t>visual</a:t>
            </a:r>
            <a:r>
              <a:rPr lang="zh-CN" altLang="en-US" sz="2000"/>
              <a:t> </a:t>
            </a:r>
            <a:r>
              <a:rPr lang="en-US" altLang="zh-CN" sz="2000"/>
              <a:t>quality</a:t>
            </a:r>
            <a:r>
              <a:rPr lang="zh-CN" altLang="en-US" sz="2000"/>
              <a:t> </a:t>
            </a:r>
            <a:r>
              <a:rPr lang="en-US" altLang="zh-CN" sz="2000"/>
              <a:t>seems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be</a:t>
            </a:r>
            <a:r>
              <a:rPr lang="zh-CN" altLang="en-US" sz="2000"/>
              <a:t> </a:t>
            </a:r>
            <a:r>
              <a:rPr lang="en-US" altLang="zh-CN" sz="2000"/>
              <a:t>traded</a:t>
            </a:r>
            <a:r>
              <a:rPr lang="zh-CN" altLang="en-US" sz="2000"/>
              <a:t> </a:t>
            </a:r>
            <a:r>
              <a:rPr lang="en-US" altLang="zh-CN" sz="2000"/>
              <a:t>off</a:t>
            </a:r>
          </a:p>
          <a:p>
            <a:pPr lvl="1"/>
            <a:endParaRPr lang="en-US" altLang="zh-CN" sz="2000"/>
          </a:p>
          <a:p>
            <a:r>
              <a:rPr lang="en-US" sz="2000"/>
              <a:t>LAION</a:t>
            </a:r>
            <a:r>
              <a:rPr lang="en-US" altLang="zh-CN" sz="2000"/>
              <a:t>-Pose</a:t>
            </a:r>
            <a:r>
              <a:rPr lang="zh-CN" altLang="en-US" sz="2000"/>
              <a:t> </a:t>
            </a:r>
            <a:r>
              <a:rPr lang="en-US" altLang="zh-CN" sz="2000"/>
              <a:t>/</a:t>
            </a:r>
            <a:r>
              <a:rPr lang="zh-CN" altLang="en-US" sz="2000"/>
              <a:t> </a:t>
            </a:r>
            <a:r>
              <a:rPr lang="en-US" altLang="zh-CN" sz="2000"/>
              <a:t>WebVis</a:t>
            </a:r>
            <a:r>
              <a:rPr lang="zh-CN" altLang="en-US" sz="2000"/>
              <a:t> </a:t>
            </a:r>
            <a:r>
              <a:rPr lang="en-US" altLang="zh-CN" sz="2000"/>
              <a:t>Motion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000"/>
              <a:t>Provide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first</a:t>
            </a:r>
            <a:r>
              <a:rPr lang="zh-CN" altLang="en-US" sz="2000"/>
              <a:t> </a:t>
            </a:r>
            <a:r>
              <a:rPr lang="en-US" altLang="zh-CN" sz="2000"/>
              <a:t>N-person</a:t>
            </a:r>
            <a:r>
              <a:rPr lang="zh-CN" altLang="en-US" sz="2000"/>
              <a:t> </a:t>
            </a:r>
            <a:r>
              <a:rPr lang="en-US" altLang="zh-CN" sz="2000"/>
              <a:t>motion</a:t>
            </a:r>
            <a:r>
              <a:rPr lang="zh-CN" altLang="en-US" sz="2000"/>
              <a:t> </a:t>
            </a:r>
            <a:r>
              <a:rPr lang="en-US" altLang="zh-CN" sz="2000"/>
              <a:t>dataset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000"/>
              <a:t>N-person</a:t>
            </a:r>
            <a:r>
              <a:rPr lang="zh-CN" altLang="en-US" sz="2000"/>
              <a:t> </a:t>
            </a:r>
            <a:r>
              <a:rPr lang="en-US" altLang="zh-CN" sz="2000"/>
              <a:t>synthesis</a:t>
            </a:r>
            <a:r>
              <a:rPr lang="zh-CN" altLang="en-US" sz="2000"/>
              <a:t> </a:t>
            </a:r>
            <a:r>
              <a:rPr lang="en-US" altLang="zh-CN" sz="2000"/>
              <a:t>covers</a:t>
            </a:r>
            <a:r>
              <a:rPr lang="zh-CN" altLang="en-US" sz="2000"/>
              <a:t> </a:t>
            </a:r>
            <a:r>
              <a:rPr lang="en-US" altLang="zh-CN" sz="2000"/>
              <a:t>a</a:t>
            </a:r>
            <a:r>
              <a:rPr lang="zh-CN" altLang="en-US" sz="2000"/>
              <a:t> </a:t>
            </a:r>
            <a:r>
              <a:rPr lang="en-US" altLang="zh-CN" sz="2000"/>
              <a:t>broader</a:t>
            </a:r>
            <a:r>
              <a:rPr lang="zh-CN" altLang="en-US" sz="2000"/>
              <a:t> </a:t>
            </a:r>
            <a:r>
              <a:rPr lang="en-US" altLang="zh-CN" sz="2000"/>
              <a:t>range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text</a:t>
            </a:r>
            <a:r>
              <a:rPr lang="zh-CN" altLang="en-US" sz="2000"/>
              <a:t> </a:t>
            </a:r>
            <a:r>
              <a:rPr lang="en-US" altLang="zh-CN" sz="2000"/>
              <a:t>prompts</a:t>
            </a:r>
            <a:endParaRPr lang="en-US" sz="2000"/>
          </a:p>
          <a:p>
            <a:pPr lvl="1"/>
            <a:r>
              <a:rPr lang="en-US" altLang="zh-CN" sz="2000"/>
              <a:t>Sequences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short</a:t>
            </a:r>
          </a:p>
          <a:p>
            <a:pPr lvl="1"/>
            <a:r>
              <a:rPr lang="en-US" altLang="zh-CN" sz="2000"/>
              <a:t>Motion</a:t>
            </a:r>
            <a:r>
              <a:rPr lang="zh-CN" altLang="en-US" sz="2000"/>
              <a:t> </a:t>
            </a:r>
            <a:r>
              <a:rPr lang="en-US" altLang="zh-CN" sz="2000"/>
              <a:t>quality</a:t>
            </a:r>
            <a:r>
              <a:rPr lang="zh-CN" altLang="en-US" sz="2000"/>
              <a:t> </a:t>
            </a:r>
            <a:r>
              <a:rPr lang="en-US" altLang="zh-CN" sz="2000"/>
              <a:t>is</a:t>
            </a:r>
            <a:r>
              <a:rPr lang="zh-CN" altLang="en-US" sz="2000"/>
              <a:t> </a:t>
            </a:r>
            <a:r>
              <a:rPr lang="en-US" altLang="zh-CN" sz="2000"/>
              <a:t>limited</a:t>
            </a:r>
            <a:r>
              <a:rPr lang="zh-CN" altLang="en-US" sz="2000"/>
              <a:t> </a:t>
            </a:r>
            <a:r>
              <a:rPr lang="en-US" altLang="zh-CN" sz="2000"/>
              <a:t>from</a:t>
            </a:r>
            <a:r>
              <a:rPr lang="zh-CN" altLang="en-US" sz="2000"/>
              <a:t> </a:t>
            </a:r>
            <a:r>
              <a:rPr lang="en-US" altLang="zh-CN" sz="2000"/>
              <a:t>in-the-wild</a:t>
            </a:r>
            <a:r>
              <a:rPr lang="zh-CN" altLang="en-US" sz="2000"/>
              <a:t> </a:t>
            </a:r>
            <a:r>
              <a:rPr lang="en-US" altLang="zh-CN" sz="2000"/>
              <a:t>single-view</a:t>
            </a:r>
            <a:r>
              <a:rPr lang="zh-CN" altLang="en-US" sz="2000"/>
              <a:t> </a:t>
            </a:r>
            <a:r>
              <a:rPr lang="en-US" altLang="zh-CN" sz="2000"/>
              <a:t>reconstruction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36463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E46D1-7630-49C8-0574-D6A398B5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Rethinking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743BF-8752-37E2-DDD5-D953EDA4E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000"/>
              <a:t>Free</a:t>
            </a:r>
            <a:r>
              <a:rPr lang="en-US" altLang="zh-CN" sz="2000"/>
              <a:t>Motion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000"/>
              <a:t>Provide</a:t>
            </a:r>
            <a:r>
              <a:rPr lang="zh-CN" altLang="en-US" sz="2000"/>
              <a:t> </a:t>
            </a:r>
            <a:r>
              <a:rPr lang="en-US" altLang="zh-CN" sz="2000"/>
              <a:t>a</a:t>
            </a:r>
            <a:r>
              <a:rPr lang="zh-CN" altLang="en-US" sz="2000"/>
              <a:t> </a:t>
            </a:r>
            <a:r>
              <a:rPr lang="en-US" altLang="zh-CN" sz="2000"/>
              <a:t>smart</a:t>
            </a:r>
            <a:r>
              <a:rPr lang="zh-CN" altLang="en-US" sz="2000"/>
              <a:t> </a:t>
            </a:r>
            <a:r>
              <a:rPr lang="en-US" altLang="zh-CN" sz="2000"/>
              <a:t>shortcuts</a:t>
            </a:r>
            <a:r>
              <a:rPr lang="zh-CN" altLang="en-US" sz="2000"/>
              <a:t> </a:t>
            </a:r>
            <a:r>
              <a:rPr lang="en-US" altLang="zh-CN" sz="2000" b="1"/>
              <a:t>to</a:t>
            </a:r>
            <a:r>
              <a:rPr lang="zh-CN" altLang="en-US" sz="2000" b="1"/>
              <a:t> </a:t>
            </a:r>
            <a:r>
              <a:rPr lang="en-US" altLang="zh-CN" sz="2000" b="1"/>
              <a:t>lift</a:t>
            </a:r>
            <a:r>
              <a:rPr lang="zh-CN" altLang="en-US" sz="2000" b="1"/>
              <a:t> </a:t>
            </a:r>
            <a:r>
              <a:rPr lang="en-US" altLang="zh-CN" sz="2000" b="1"/>
              <a:t>N-person</a:t>
            </a:r>
            <a:r>
              <a:rPr lang="zh-CN" altLang="en-US" sz="2000" b="1"/>
              <a:t> </a:t>
            </a:r>
            <a:r>
              <a:rPr lang="en-US" altLang="zh-CN" sz="2000" b="1"/>
              <a:t>motion</a:t>
            </a:r>
            <a:r>
              <a:rPr lang="zh-CN" altLang="en-US" sz="2000" b="1"/>
              <a:t> </a:t>
            </a:r>
            <a:r>
              <a:rPr lang="en-US" altLang="zh-CN" sz="2000" b="1"/>
              <a:t>synthesis</a:t>
            </a:r>
            <a:r>
              <a:rPr lang="zh-CN" altLang="en-US" sz="2000" b="1"/>
              <a:t> </a:t>
            </a:r>
            <a:r>
              <a:rPr lang="en-US" altLang="zh-CN" sz="2000" b="1"/>
              <a:t>from</a:t>
            </a:r>
            <a:r>
              <a:rPr lang="zh-CN" altLang="en-US" sz="2000" b="1"/>
              <a:t> </a:t>
            </a:r>
            <a:r>
              <a:rPr lang="en-US" altLang="zh-CN" sz="2000" b="1"/>
              <a:t>one/two-</a:t>
            </a:r>
            <a:r>
              <a:rPr lang="zh-CN" altLang="en-US" sz="2000" b="1"/>
              <a:t> </a:t>
            </a:r>
            <a:r>
              <a:rPr lang="en-US" altLang="zh-CN" sz="2000" b="1"/>
              <a:t>person</a:t>
            </a:r>
            <a:r>
              <a:rPr lang="zh-CN" altLang="en-US" sz="2000" b="1"/>
              <a:t> </a:t>
            </a:r>
            <a:r>
              <a:rPr lang="en-US" altLang="zh-CN" sz="2000" b="1"/>
              <a:t>motion</a:t>
            </a:r>
            <a:r>
              <a:rPr lang="zh-CN" altLang="en-US" sz="2000" b="1"/>
              <a:t> </a:t>
            </a:r>
            <a:r>
              <a:rPr lang="en-US" altLang="zh-CN" sz="2000" b="1"/>
              <a:t>dataset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000"/>
              <a:t>N-person</a:t>
            </a:r>
            <a:r>
              <a:rPr lang="zh-CN" altLang="en-US" sz="2000"/>
              <a:t> </a:t>
            </a:r>
            <a:r>
              <a:rPr lang="en-US" altLang="zh-CN" sz="2000"/>
              <a:t>synthesis</a:t>
            </a:r>
            <a:r>
              <a:rPr lang="zh-CN" altLang="en-US" sz="2000"/>
              <a:t> </a:t>
            </a:r>
            <a:r>
              <a:rPr lang="en-US" altLang="zh-CN" sz="2000"/>
              <a:t>quality</a:t>
            </a:r>
            <a:r>
              <a:rPr lang="zh-CN" altLang="en-US" sz="2000"/>
              <a:t> </a:t>
            </a:r>
            <a:r>
              <a:rPr lang="en-US" altLang="zh-CN" sz="2000"/>
              <a:t>shown</a:t>
            </a:r>
            <a:r>
              <a:rPr lang="zh-CN" altLang="en-US" sz="2000"/>
              <a:t> </a:t>
            </a:r>
            <a:r>
              <a:rPr lang="en-US" altLang="zh-CN" sz="2000"/>
              <a:t>is</a:t>
            </a:r>
            <a:r>
              <a:rPr lang="zh-CN" altLang="en-US" sz="2000"/>
              <a:t> </a:t>
            </a:r>
            <a:r>
              <a:rPr lang="en-US" altLang="zh-CN" sz="2000"/>
              <a:t>not</a:t>
            </a:r>
            <a:r>
              <a:rPr lang="zh-CN" altLang="en-US" sz="2000"/>
              <a:t> </a:t>
            </a:r>
            <a:r>
              <a:rPr lang="en-US" altLang="zh-CN" sz="2000"/>
              <a:t>bad</a:t>
            </a:r>
            <a:r>
              <a:rPr lang="zh-CN" altLang="en-US" sz="2000"/>
              <a:t> </a:t>
            </a:r>
            <a:r>
              <a:rPr lang="en-US" altLang="zh-CN" sz="2000"/>
              <a:t>visually</a:t>
            </a:r>
          </a:p>
          <a:p>
            <a:pPr lvl="1"/>
            <a:r>
              <a:rPr lang="en-US" altLang="zh-CN" sz="2000"/>
              <a:t>Lack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quantitative</a:t>
            </a:r>
            <a:r>
              <a:rPr lang="zh-CN" altLang="en-US" sz="2000"/>
              <a:t> </a:t>
            </a:r>
            <a:r>
              <a:rPr lang="en-US" altLang="zh-CN" sz="2000"/>
              <a:t>evaluation</a:t>
            </a:r>
            <a:r>
              <a:rPr lang="zh-CN" altLang="en-US" sz="2000"/>
              <a:t> </a:t>
            </a:r>
            <a:r>
              <a:rPr lang="en-US" altLang="zh-CN" sz="2000"/>
              <a:t>metrics</a:t>
            </a:r>
            <a:r>
              <a:rPr lang="zh-CN" altLang="en-US" sz="2000"/>
              <a:t> </a:t>
            </a:r>
            <a:r>
              <a:rPr lang="en-US" altLang="zh-CN" sz="2000"/>
              <a:t>for</a:t>
            </a:r>
            <a:r>
              <a:rPr lang="zh-CN" altLang="en-US" sz="2000"/>
              <a:t> </a:t>
            </a:r>
            <a:r>
              <a:rPr lang="en-US" altLang="zh-CN" sz="2000"/>
              <a:t>N-person</a:t>
            </a:r>
          </a:p>
          <a:p>
            <a:pPr lvl="1"/>
            <a:r>
              <a:rPr lang="en-US" altLang="zh-CN" sz="2000"/>
              <a:t>Single-/Two-person</a:t>
            </a:r>
            <a:r>
              <a:rPr lang="zh-CN" altLang="en-US" sz="2000"/>
              <a:t> </a:t>
            </a:r>
            <a:r>
              <a:rPr lang="en-US" altLang="zh-CN" sz="2000"/>
              <a:t>synthesis</a:t>
            </a:r>
            <a:r>
              <a:rPr lang="zh-CN" altLang="en-US" sz="2000"/>
              <a:t> </a:t>
            </a:r>
            <a:r>
              <a:rPr lang="en-US" altLang="zh-CN" sz="2000"/>
              <a:t>visual</a:t>
            </a:r>
            <a:r>
              <a:rPr lang="zh-CN" altLang="en-US" sz="2000"/>
              <a:t> </a:t>
            </a:r>
            <a:r>
              <a:rPr lang="en-US" altLang="zh-CN" sz="2000"/>
              <a:t>quality</a:t>
            </a:r>
            <a:r>
              <a:rPr lang="zh-CN" altLang="en-US" sz="2000"/>
              <a:t> </a:t>
            </a:r>
            <a:r>
              <a:rPr lang="en-US" altLang="zh-CN" sz="2000"/>
              <a:t>seems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be</a:t>
            </a:r>
            <a:r>
              <a:rPr lang="zh-CN" altLang="en-US" sz="2000"/>
              <a:t> </a:t>
            </a:r>
            <a:r>
              <a:rPr lang="en-US" altLang="zh-CN" sz="2000"/>
              <a:t>traded</a:t>
            </a:r>
            <a:r>
              <a:rPr lang="zh-CN" altLang="en-US" sz="2000"/>
              <a:t> </a:t>
            </a:r>
            <a:r>
              <a:rPr lang="en-US" altLang="zh-CN" sz="2000"/>
              <a:t>off</a:t>
            </a:r>
          </a:p>
          <a:p>
            <a:pPr lvl="1"/>
            <a:endParaRPr lang="en-US" altLang="zh-CN" sz="2000"/>
          </a:p>
          <a:p>
            <a:r>
              <a:rPr lang="en-US" sz="2000"/>
              <a:t>LAION</a:t>
            </a:r>
            <a:r>
              <a:rPr lang="en-US" altLang="zh-CN" sz="2000"/>
              <a:t>-Pose</a:t>
            </a:r>
            <a:r>
              <a:rPr lang="zh-CN" altLang="en-US" sz="2000"/>
              <a:t> </a:t>
            </a:r>
            <a:r>
              <a:rPr lang="en-US" altLang="zh-CN" sz="2000"/>
              <a:t>/</a:t>
            </a:r>
            <a:r>
              <a:rPr lang="zh-CN" altLang="en-US" sz="2000"/>
              <a:t> </a:t>
            </a:r>
            <a:r>
              <a:rPr lang="en-US" altLang="zh-CN" sz="2000"/>
              <a:t>WebVis</a:t>
            </a:r>
            <a:r>
              <a:rPr lang="zh-CN" altLang="en-US" sz="2000"/>
              <a:t> </a:t>
            </a:r>
            <a:r>
              <a:rPr lang="en-US" altLang="zh-CN" sz="2000"/>
              <a:t>Motion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000"/>
              <a:t>Provide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first</a:t>
            </a:r>
            <a:r>
              <a:rPr lang="zh-CN" altLang="en-US" sz="2000"/>
              <a:t> </a:t>
            </a:r>
            <a:r>
              <a:rPr lang="en-US" altLang="zh-CN" sz="2000"/>
              <a:t>N-person</a:t>
            </a:r>
            <a:r>
              <a:rPr lang="zh-CN" altLang="en-US" sz="2000"/>
              <a:t> </a:t>
            </a:r>
            <a:r>
              <a:rPr lang="en-US" altLang="zh-CN" sz="2000"/>
              <a:t>motion</a:t>
            </a:r>
            <a:r>
              <a:rPr lang="zh-CN" altLang="en-US" sz="2000"/>
              <a:t> </a:t>
            </a:r>
            <a:r>
              <a:rPr lang="en-US" altLang="zh-CN" sz="2000"/>
              <a:t>dataset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CN" sz="2000"/>
              <a:t>N-person</a:t>
            </a:r>
            <a:r>
              <a:rPr lang="zh-CN" altLang="en-US" sz="2000"/>
              <a:t> </a:t>
            </a:r>
            <a:r>
              <a:rPr lang="en-US" altLang="zh-CN" sz="2000"/>
              <a:t>synthesis</a:t>
            </a:r>
            <a:r>
              <a:rPr lang="zh-CN" altLang="en-US" sz="2000"/>
              <a:t> </a:t>
            </a:r>
            <a:r>
              <a:rPr lang="en-US" altLang="zh-CN" sz="2000"/>
              <a:t>covers</a:t>
            </a:r>
            <a:r>
              <a:rPr lang="zh-CN" altLang="en-US" sz="2000"/>
              <a:t> </a:t>
            </a:r>
            <a:r>
              <a:rPr lang="en-US" altLang="zh-CN" sz="2000"/>
              <a:t>a</a:t>
            </a:r>
            <a:r>
              <a:rPr lang="zh-CN" altLang="en-US" sz="2000"/>
              <a:t> </a:t>
            </a:r>
            <a:r>
              <a:rPr lang="en-US" altLang="zh-CN" sz="2000"/>
              <a:t>broader</a:t>
            </a:r>
            <a:r>
              <a:rPr lang="zh-CN" altLang="en-US" sz="2000"/>
              <a:t> </a:t>
            </a:r>
            <a:r>
              <a:rPr lang="en-US" altLang="zh-CN" sz="2000"/>
              <a:t>range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text</a:t>
            </a:r>
            <a:r>
              <a:rPr lang="zh-CN" altLang="en-US" sz="2000"/>
              <a:t> </a:t>
            </a:r>
            <a:r>
              <a:rPr lang="en-US" altLang="zh-CN" sz="2000"/>
              <a:t>prompts</a:t>
            </a:r>
            <a:endParaRPr lang="en-US" sz="2000"/>
          </a:p>
          <a:p>
            <a:pPr lvl="1"/>
            <a:r>
              <a:rPr lang="en-US" altLang="zh-CN" sz="2000"/>
              <a:t>Sequences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short</a:t>
            </a:r>
          </a:p>
          <a:p>
            <a:pPr lvl="1"/>
            <a:r>
              <a:rPr lang="en-US" altLang="zh-CN" sz="2000"/>
              <a:t>Motion</a:t>
            </a:r>
            <a:r>
              <a:rPr lang="zh-CN" altLang="en-US" sz="2000"/>
              <a:t> </a:t>
            </a:r>
            <a:r>
              <a:rPr lang="en-US" altLang="zh-CN" sz="2000"/>
              <a:t>quality</a:t>
            </a:r>
            <a:r>
              <a:rPr lang="zh-CN" altLang="en-US" sz="2000"/>
              <a:t> </a:t>
            </a:r>
            <a:r>
              <a:rPr lang="en-US" altLang="zh-CN" sz="2000"/>
              <a:t>is</a:t>
            </a:r>
            <a:r>
              <a:rPr lang="zh-CN" altLang="en-US" sz="2000"/>
              <a:t> </a:t>
            </a:r>
            <a:r>
              <a:rPr lang="en-US" altLang="zh-CN" sz="2000"/>
              <a:t>limited</a:t>
            </a:r>
            <a:r>
              <a:rPr lang="zh-CN" altLang="en-US" sz="2000"/>
              <a:t> </a:t>
            </a:r>
            <a:r>
              <a:rPr lang="en-US" altLang="zh-CN" sz="2000"/>
              <a:t>from</a:t>
            </a:r>
            <a:r>
              <a:rPr lang="zh-CN" altLang="en-US" sz="2000"/>
              <a:t> </a:t>
            </a:r>
            <a:r>
              <a:rPr lang="en-US" altLang="zh-CN" sz="2000"/>
              <a:t>in-the-wild</a:t>
            </a:r>
            <a:r>
              <a:rPr lang="zh-CN" altLang="en-US" sz="2000"/>
              <a:t> </a:t>
            </a:r>
            <a:r>
              <a:rPr lang="en-US" altLang="zh-CN" sz="2000"/>
              <a:t>single-view</a:t>
            </a:r>
            <a:r>
              <a:rPr lang="zh-CN" altLang="en-US" sz="2000"/>
              <a:t> </a:t>
            </a:r>
            <a:r>
              <a:rPr lang="en-US" altLang="zh-CN" sz="2000"/>
              <a:t>reconstruction</a:t>
            </a:r>
          </a:p>
          <a:p>
            <a:pPr lvl="1"/>
            <a:endParaRPr lang="en-US" sz="2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53D0FA-D8B8-0317-32F1-F7761F9F562E}"/>
              </a:ext>
            </a:extLst>
          </p:cNvPr>
          <p:cNvSpPr/>
          <p:nvPr/>
        </p:nvSpPr>
        <p:spPr>
          <a:xfrm>
            <a:off x="4681181" y="314836"/>
            <a:ext cx="3671247" cy="104770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quality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MoCap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dataset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multi-person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interaction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CDCE45-3D22-BCD6-E063-7C54D44F70C0}"/>
              </a:ext>
            </a:extLst>
          </p:cNvPr>
          <p:cNvSpPr/>
          <p:nvPr/>
        </p:nvSpPr>
        <p:spPr>
          <a:xfrm>
            <a:off x="8352428" y="314835"/>
            <a:ext cx="3671247" cy="104770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Versatile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controllable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multi-person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interaction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synthesis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framework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0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3EF-8CC1-0462-0CE8-7C040D0C2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B962F-D364-9573-0825-586FFFBC1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098" b="1439"/>
          <a:stretch/>
        </p:blipFill>
        <p:spPr>
          <a:xfrm>
            <a:off x="6484183" y="1690688"/>
            <a:ext cx="4761439" cy="4855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C4E69-77B9-5DB5-126C-0ECD0898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440" y="1382823"/>
            <a:ext cx="2025091" cy="26968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8C75A4-761F-7202-E592-EBFF1C69E0E6}"/>
              </a:ext>
            </a:extLst>
          </p:cNvPr>
          <p:cNvCxnSpPr/>
          <p:nvPr/>
        </p:nvCxnSpPr>
        <p:spPr>
          <a:xfrm>
            <a:off x="6096000" y="1952368"/>
            <a:ext cx="0" cy="474499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6927C9-21D4-CB88-A379-048C232C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51" y="1382823"/>
            <a:ext cx="2622919" cy="2518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A194B7-9D1C-297A-073D-9D0107067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899" y="4472175"/>
            <a:ext cx="3619353" cy="2374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7F7F56-C2AF-2CC5-3DF8-74E2091E9A10}"/>
              </a:ext>
            </a:extLst>
          </p:cNvPr>
          <p:cNvSpPr txBox="1"/>
          <p:nvPr/>
        </p:nvSpPr>
        <p:spPr>
          <a:xfrm>
            <a:off x="1176592" y="1382823"/>
            <a:ext cx="15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MDM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EB0D7-1C81-94CE-F5BD-B858E1A87B6D}"/>
              </a:ext>
            </a:extLst>
          </p:cNvPr>
          <p:cNvSpPr txBox="1"/>
          <p:nvPr/>
        </p:nvSpPr>
        <p:spPr>
          <a:xfrm>
            <a:off x="4010726" y="1382823"/>
            <a:ext cx="15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MoMask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3DC02-FA32-08EA-5151-45F721BA1B3E}"/>
              </a:ext>
            </a:extLst>
          </p:cNvPr>
          <p:cNvSpPr txBox="1"/>
          <p:nvPr/>
        </p:nvSpPr>
        <p:spPr>
          <a:xfrm>
            <a:off x="2411858" y="4220971"/>
            <a:ext cx="15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InterGen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B5CBA0-A3C0-E5A3-484D-05A5D7F2F84C}"/>
              </a:ext>
            </a:extLst>
          </p:cNvPr>
          <p:cNvSpPr txBox="1"/>
          <p:nvPr/>
        </p:nvSpPr>
        <p:spPr>
          <a:xfrm>
            <a:off x="-250134" y="2446687"/>
            <a:ext cx="158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Single</a:t>
            </a:r>
          </a:p>
          <a:p>
            <a:pPr algn="ctr"/>
            <a:r>
              <a:rPr lang="en-US" altLang="zh-CN" dirty="0"/>
              <a:t>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B65B5-4A06-DBFE-F428-44CAD7FB2E20}"/>
              </a:ext>
            </a:extLst>
          </p:cNvPr>
          <p:cNvSpPr txBox="1"/>
          <p:nvPr/>
        </p:nvSpPr>
        <p:spPr>
          <a:xfrm>
            <a:off x="-241941" y="5336310"/>
            <a:ext cx="158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Two</a:t>
            </a:r>
          </a:p>
          <a:p>
            <a:pPr algn="ctr"/>
            <a:r>
              <a:rPr lang="en-US" altLang="zh-CN" dirty="0"/>
              <a:t>Person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5182A-CDF6-9612-9A19-0A33757BD8C9}"/>
              </a:ext>
            </a:extLst>
          </p:cNvPr>
          <p:cNvSpPr txBox="1"/>
          <p:nvPr/>
        </p:nvSpPr>
        <p:spPr>
          <a:xfrm>
            <a:off x="7987517" y="1321356"/>
            <a:ext cx="15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FreeMotion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27D82-A8E4-FAEC-6C00-710682F46A3B}"/>
              </a:ext>
            </a:extLst>
          </p:cNvPr>
          <p:cNvSpPr txBox="1"/>
          <p:nvPr/>
        </p:nvSpPr>
        <p:spPr>
          <a:xfrm>
            <a:off x="10841889" y="3749052"/>
            <a:ext cx="15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highlight>
                  <a:srgbClr val="FFFF00"/>
                </a:highlight>
              </a:rPr>
              <a:t>N-Person</a:t>
            </a:r>
            <a:endParaRPr lang="en-US" b="1" dirty="0">
              <a:solidFill>
                <a:schemeClr val="accent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786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10E8-D5A5-AAF6-5385-3F5681B1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058AC6-43D6-B10E-D131-4CF39D1B2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" r="899" b="847"/>
          <a:stretch/>
        </p:blipFill>
        <p:spPr>
          <a:xfrm>
            <a:off x="1090313" y="1602130"/>
            <a:ext cx="8605483" cy="48907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FF0264-E351-BD61-2108-CFECF748DCE5}"/>
              </a:ext>
            </a:extLst>
          </p:cNvPr>
          <p:cNvSpPr/>
          <p:nvPr/>
        </p:nvSpPr>
        <p:spPr>
          <a:xfrm>
            <a:off x="6563361" y="3197993"/>
            <a:ext cx="783440" cy="2848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C2B68-1CB4-719C-483B-3666E244FFF6}"/>
              </a:ext>
            </a:extLst>
          </p:cNvPr>
          <p:cNvSpPr/>
          <p:nvPr/>
        </p:nvSpPr>
        <p:spPr>
          <a:xfrm>
            <a:off x="8217944" y="3197994"/>
            <a:ext cx="1054573" cy="28489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A88B9F-6DCB-F92C-3B08-2D95747119CD}"/>
              </a:ext>
            </a:extLst>
          </p:cNvPr>
          <p:cNvSpPr/>
          <p:nvPr/>
        </p:nvSpPr>
        <p:spPr>
          <a:xfrm>
            <a:off x="7475989" y="3197995"/>
            <a:ext cx="380175" cy="2848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2061F3-0243-C958-2A13-3F29F7B47700}"/>
              </a:ext>
            </a:extLst>
          </p:cNvPr>
          <p:cNvSpPr/>
          <p:nvPr/>
        </p:nvSpPr>
        <p:spPr>
          <a:xfrm>
            <a:off x="9412334" y="2026055"/>
            <a:ext cx="2044519" cy="4511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Conditional</a:t>
            </a:r>
            <a:r>
              <a:rPr lang="zh-CN" altLang="en-US" sz="1200" b="1" dirty="0">
                <a:solidFill>
                  <a:schemeClr val="tx1"/>
                </a:solidFill>
              </a:rPr>
              <a:t> </a:t>
            </a:r>
            <a:r>
              <a:rPr lang="en-US" altLang="zh-CN" sz="1200" b="1" dirty="0">
                <a:solidFill>
                  <a:schemeClr val="tx1"/>
                </a:solidFill>
              </a:rPr>
              <a:t>Motion</a:t>
            </a:r>
            <a:r>
              <a:rPr lang="zh-CN" altLang="en-US" sz="1200" b="1" dirty="0">
                <a:solidFill>
                  <a:schemeClr val="tx1"/>
                </a:solidFill>
              </a:rPr>
              <a:t> </a:t>
            </a:r>
            <a:r>
              <a:rPr lang="en-US" altLang="zh-CN" sz="1200" b="1" dirty="0">
                <a:solidFill>
                  <a:schemeClr val="tx1"/>
                </a:solidFill>
              </a:rPr>
              <a:t>Distribution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C8315D-5C8F-DF50-72F9-18B9FEFB1A1C}"/>
              </a:ext>
            </a:extLst>
          </p:cNvPr>
          <p:cNvSpPr/>
          <p:nvPr/>
        </p:nvSpPr>
        <p:spPr>
          <a:xfrm>
            <a:off x="6275447" y="2032126"/>
            <a:ext cx="1151448" cy="451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N-person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Joint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>
                <a:solidFill>
                  <a:schemeClr val="tx1"/>
                </a:solidFill>
              </a:rPr>
              <a:t>distribution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E7AEA1-4606-5F6C-C7EF-9C6959BD84C1}"/>
              </a:ext>
            </a:extLst>
          </p:cNvPr>
          <p:cNvSpPr/>
          <p:nvPr/>
        </p:nvSpPr>
        <p:spPr>
          <a:xfrm>
            <a:off x="7747205" y="2026055"/>
            <a:ext cx="1379300" cy="4511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1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>
                <a:solidFill>
                  <a:schemeClr val="tx1"/>
                </a:solidFill>
              </a:rPr>
              <a:t>person</a:t>
            </a:r>
          </a:p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Marginal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>
                <a:solidFill>
                  <a:schemeClr val="tx1"/>
                </a:solidFill>
              </a:rPr>
              <a:t>distribution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9D3ED455-4992-6524-FC45-D7F3D8C5FE43}"/>
              </a:ext>
            </a:extLst>
          </p:cNvPr>
          <p:cNvSpPr/>
          <p:nvPr/>
        </p:nvSpPr>
        <p:spPr>
          <a:xfrm>
            <a:off x="6929490" y="1507039"/>
            <a:ext cx="3491903" cy="460269"/>
          </a:xfrm>
          <a:prstGeom prst="curved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9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CC0A-D0DA-25A9-3977-53C40F43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Method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BC286C-E091-F1D1-5E1D-EFABFAAA3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578" y="1540816"/>
            <a:ext cx="10515600" cy="3776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6783F5-9692-55DA-D53F-0642816F50B5}"/>
              </a:ext>
            </a:extLst>
          </p:cNvPr>
          <p:cNvSpPr txBox="1"/>
          <p:nvPr/>
        </p:nvSpPr>
        <p:spPr>
          <a:xfrm>
            <a:off x="838200" y="5317183"/>
            <a:ext cx="919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Generation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Module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>
                <a:sym typeface="Wingdings" pitchFamily="2" charset="2"/>
              </a:rPr>
              <a:t>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generate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single-person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motion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for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each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person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from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Interaction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Module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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inject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u="sng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condition</a:t>
            </a:r>
            <a:r>
              <a:rPr lang="zh-CN" altLang="en-US" u="sng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u="sng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motions</a:t>
            </a:r>
            <a:r>
              <a:rPr lang="zh-CN" altLang="en-US" u="sng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(other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persons)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to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 u="sng">
                <a:sym typeface="Wingdings" pitchFamily="2" charset="2"/>
              </a:rPr>
              <a:t>the</a:t>
            </a:r>
            <a:r>
              <a:rPr lang="zh-CN" altLang="en-US" u="sng">
                <a:sym typeface="Wingdings" pitchFamily="2" charset="2"/>
              </a:rPr>
              <a:t> </a:t>
            </a:r>
            <a:r>
              <a:rPr lang="en-US" altLang="zh-CN" u="sng">
                <a:sym typeface="Wingdings" pitchFamily="2" charset="2"/>
              </a:rPr>
              <a:t>current</a:t>
            </a:r>
            <a:r>
              <a:rPr lang="zh-CN" altLang="en-US" u="sng">
                <a:sym typeface="Wingdings" pitchFamily="2" charset="2"/>
              </a:rPr>
              <a:t> </a:t>
            </a:r>
            <a:r>
              <a:rPr lang="en-US" altLang="zh-CN" u="sng">
                <a:sym typeface="Wingdings" pitchFamily="2" charset="2"/>
              </a:rPr>
              <a:t>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9809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661E-B81E-F5A6-FF7D-A56B5C3C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br>
              <a:rPr lang="en-CA" altLang="zh-CN" dirty="0"/>
            </a:br>
            <a:r>
              <a:rPr lang="en-US" altLang="zh-CN" dirty="0"/>
              <a:t>(single</a:t>
            </a:r>
            <a:r>
              <a:rPr lang="zh-CN" altLang="en-US" dirty="0"/>
              <a:t> </a:t>
            </a:r>
            <a:r>
              <a:rPr lang="en-US" altLang="zh-CN" dirty="0"/>
              <a:t>person)</a:t>
            </a:r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5FF2CC44-ED78-E08B-9D81-5E9EF3C4A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130" t="3924" r="29123" b="49939"/>
          <a:stretch/>
        </p:blipFill>
        <p:spPr>
          <a:xfrm>
            <a:off x="838200" y="1872934"/>
            <a:ext cx="9650627" cy="2469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1FFFD9-1836-B4B9-DCAD-8576D86C90E5}"/>
              </a:ext>
            </a:extLst>
          </p:cNvPr>
          <p:cNvSpPr txBox="1"/>
          <p:nvPr/>
        </p:nvSpPr>
        <p:spPr>
          <a:xfrm>
            <a:off x="838200" y="5151610"/>
            <a:ext cx="9119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noise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Wingdings" pitchFamily="2" charset="2"/>
              </a:rPr>
              <a:t>Denoise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noisy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motion</a:t>
            </a:r>
            <a:r>
              <a:rPr lang="zh-CN" altLang="en-US" dirty="0">
                <a:sym typeface="Wingdings" pitchFamily="2" charset="2"/>
              </a:rPr>
              <a:t>       </a:t>
            </a:r>
            <a:r>
              <a:rPr lang="en-US" altLang="zh-CN" dirty="0">
                <a:sym typeface="Wingdings" pitchFamily="2" charset="2"/>
              </a:rPr>
              <a:t>iteratively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5FA4A-5E0E-0CC3-FEF7-77242DAE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04" y="4639111"/>
            <a:ext cx="1281796" cy="369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5A87E-C97B-7B2C-DA21-A064996C0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72" y="5146740"/>
            <a:ext cx="384464" cy="357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18AEB-31A1-78C3-CC58-CD0FE5C10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035" y="5453972"/>
            <a:ext cx="311728" cy="289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FD7D5-2CC4-E34A-9151-3D48190B9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000" y="5166435"/>
            <a:ext cx="4171615" cy="6055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DD444B-20F6-69D5-5FCA-76245AB32E51}"/>
              </a:ext>
            </a:extLst>
          </p:cNvPr>
          <p:cNvSpPr/>
          <p:nvPr/>
        </p:nvSpPr>
        <p:spPr>
          <a:xfrm>
            <a:off x="7805940" y="5349279"/>
            <a:ext cx="521734" cy="3089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9A5F1-C4CE-A66D-79C1-1FA5A641567B}"/>
              </a:ext>
            </a:extLst>
          </p:cNvPr>
          <p:cNvSpPr/>
          <p:nvPr/>
        </p:nvSpPr>
        <p:spPr>
          <a:xfrm>
            <a:off x="8809696" y="5349279"/>
            <a:ext cx="521734" cy="3089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005762-888C-ED65-C712-8CEB185DF5D2}"/>
              </a:ext>
            </a:extLst>
          </p:cNvPr>
          <p:cNvSpPr/>
          <p:nvPr/>
        </p:nvSpPr>
        <p:spPr>
          <a:xfrm>
            <a:off x="9813452" y="5349279"/>
            <a:ext cx="477096" cy="3089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C26F2-40EB-F5E7-900C-03704B45E2A8}"/>
              </a:ext>
            </a:extLst>
          </p:cNvPr>
          <p:cNvSpPr txBox="1"/>
          <p:nvPr/>
        </p:nvSpPr>
        <p:spPr>
          <a:xfrm>
            <a:off x="7553875" y="4849194"/>
            <a:ext cx="102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Foot</a:t>
            </a:r>
            <a:r>
              <a:rPr lang="zh-CN" altLang="en-US" sz="1200" dirty="0">
                <a:solidFill>
                  <a:srgbClr val="C00000"/>
                </a:solidFill>
              </a:rPr>
              <a:t> </a:t>
            </a:r>
            <a:r>
              <a:rPr lang="en-US" altLang="zh-CN" sz="1200" dirty="0">
                <a:solidFill>
                  <a:srgbClr val="C00000"/>
                </a:solidFill>
              </a:rPr>
              <a:t>contact</a:t>
            </a:r>
            <a:r>
              <a:rPr lang="zh-CN" altLang="en-US" sz="1200" dirty="0">
                <a:solidFill>
                  <a:srgbClr val="C00000"/>
                </a:solidFill>
              </a:rPr>
              <a:t> </a:t>
            </a:r>
            <a:endParaRPr lang="en-CA" altLang="zh-CN" sz="1200" dirty="0">
              <a:solidFill>
                <a:srgbClr val="C00000"/>
              </a:solidFill>
            </a:endParaRPr>
          </a:p>
          <a:p>
            <a:r>
              <a:rPr lang="en-US" altLang="zh-CN" sz="1200" dirty="0">
                <a:solidFill>
                  <a:srgbClr val="C00000"/>
                </a:solidFill>
              </a:rPr>
              <a:t>Loss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43AB1-0C45-A5CD-68A9-B92C772E786B}"/>
              </a:ext>
            </a:extLst>
          </p:cNvPr>
          <p:cNvSpPr txBox="1"/>
          <p:nvPr/>
        </p:nvSpPr>
        <p:spPr>
          <a:xfrm>
            <a:off x="8516533" y="4848928"/>
            <a:ext cx="102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Joint</a:t>
            </a:r>
            <a:r>
              <a:rPr lang="zh-CN" altLang="en-US" sz="1200" dirty="0">
                <a:solidFill>
                  <a:srgbClr val="C00000"/>
                </a:solidFill>
              </a:rPr>
              <a:t> </a:t>
            </a:r>
            <a:r>
              <a:rPr lang="en-US" altLang="zh-CN" sz="1200" dirty="0">
                <a:solidFill>
                  <a:srgbClr val="C00000"/>
                </a:solidFill>
              </a:rPr>
              <a:t>velocity</a:t>
            </a:r>
            <a:endParaRPr lang="en-CA" altLang="zh-CN" sz="1200" dirty="0">
              <a:solidFill>
                <a:srgbClr val="C00000"/>
              </a:solidFill>
            </a:endParaRPr>
          </a:p>
          <a:p>
            <a:r>
              <a:rPr lang="en-US" altLang="zh-CN" sz="1200" dirty="0">
                <a:solidFill>
                  <a:srgbClr val="C00000"/>
                </a:solidFill>
              </a:rPr>
              <a:t>Loss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D61CB-B1B3-0319-2AD2-0C92AB7150A5}"/>
              </a:ext>
            </a:extLst>
          </p:cNvPr>
          <p:cNvSpPr txBox="1"/>
          <p:nvPr/>
        </p:nvSpPr>
        <p:spPr>
          <a:xfrm>
            <a:off x="9652929" y="4848927"/>
            <a:ext cx="102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Bone</a:t>
            </a:r>
            <a:r>
              <a:rPr lang="zh-CN" altLang="en-US" sz="1200" dirty="0">
                <a:solidFill>
                  <a:srgbClr val="C00000"/>
                </a:solidFill>
              </a:rPr>
              <a:t> </a:t>
            </a:r>
            <a:r>
              <a:rPr lang="en-US" altLang="zh-CN" sz="1200" dirty="0">
                <a:solidFill>
                  <a:srgbClr val="C00000"/>
                </a:solidFill>
              </a:rPr>
              <a:t>length</a:t>
            </a:r>
            <a:endParaRPr lang="en-CA" altLang="zh-CN" sz="1200" dirty="0">
              <a:solidFill>
                <a:srgbClr val="C00000"/>
              </a:solidFill>
            </a:endParaRPr>
          </a:p>
          <a:p>
            <a:r>
              <a:rPr lang="en-US" altLang="zh-CN" sz="1200" dirty="0">
                <a:solidFill>
                  <a:srgbClr val="C00000"/>
                </a:solidFill>
              </a:rPr>
              <a:t>Loss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3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4BCE-D221-F542-B6AD-D6C7314D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br>
              <a:rPr lang="en-US" altLang="zh-CN" dirty="0"/>
            </a:br>
            <a:r>
              <a:rPr lang="en-US" altLang="zh-CN" dirty="0"/>
              <a:t>(Two-person)</a:t>
            </a:r>
            <a:r>
              <a:rPr lang="zh-CN" altLang="en-US" dirty="0"/>
              <a:t> </a:t>
            </a:r>
            <a:r>
              <a:rPr lang="en-US" altLang="zh-CN" dirty="0"/>
              <a:t>(Multi-person)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3E2A0A5-1CD2-4BBF-3737-4A732E793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2" t="49150" r="29289" b="2166"/>
          <a:stretch/>
        </p:blipFill>
        <p:spPr>
          <a:xfrm>
            <a:off x="482849" y="2579446"/>
            <a:ext cx="7838303" cy="2001795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459B899-CD92-07FD-D454-23D6D156B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55" r="1749"/>
          <a:stretch/>
        </p:blipFill>
        <p:spPr>
          <a:xfrm>
            <a:off x="8531745" y="2238442"/>
            <a:ext cx="2891482" cy="377636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34662E7-3984-DAA2-5622-C466B46679C8}"/>
              </a:ext>
            </a:extLst>
          </p:cNvPr>
          <p:cNvGrpSpPr/>
          <p:nvPr/>
        </p:nvGrpSpPr>
        <p:grpSpPr>
          <a:xfrm>
            <a:off x="6814812" y="1008108"/>
            <a:ext cx="5259423" cy="1381108"/>
            <a:chOff x="6296829" y="855217"/>
            <a:chExt cx="5990408" cy="15730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43C705-A707-1B67-6D05-F03882FFA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994"/>
            <a:stretch/>
          </p:blipFill>
          <p:spPr>
            <a:xfrm>
              <a:off x="6296829" y="1907861"/>
              <a:ext cx="5150583" cy="52041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41D6BB-6509-2587-5F0A-1C948FCBFE98}"/>
                </a:ext>
              </a:extLst>
            </p:cNvPr>
            <p:cNvSpPr/>
            <p:nvPr/>
          </p:nvSpPr>
          <p:spPr>
            <a:xfrm>
              <a:off x="8631443" y="1981749"/>
              <a:ext cx="594248" cy="3518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D04639-076E-CA67-D631-5B0564C5BFCB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928567" y="1162994"/>
              <a:ext cx="198247" cy="81875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1E8C4B-E402-69B7-3DAF-6ACC8A42D9F5}"/>
                </a:ext>
              </a:extLst>
            </p:cNvPr>
            <p:cNvSpPr txBox="1"/>
            <p:nvPr/>
          </p:nvSpPr>
          <p:spPr>
            <a:xfrm>
              <a:off x="8361218" y="855217"/>
              <a:ext cx="3926019" cy="3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0000"/>
                  </a:solidFill>
                </a:rPr>
                <a:t>Hidden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state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for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the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current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noised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motion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D4B52C-F4E3-0872-04C5-ED0C91B61B7B}"/>
                </a:ext>
              </a:extLst>
            </p:cNvPr>
            <p:cNvSpPr txBox="1"/>
            <p:nvPr/>
          </p:nvSpPr>
          <p:spPr>
            <a:xfrm>
              <a:off x="9188977" y="1283073"/>
              <a:ext cx="2670418" cy="525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0000"/>
                  </a:solidFill>
                </a:rPr>
                <a:t>Hidden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state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for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the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condition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motions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are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randomly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masked</a:t>
              </a:r>
              <a:r>
                <a:rPr lang="zh-CN" altLang="en-US" sz="1200" dirty="0">
                  <a:solidFill>
                    <a:srgbClr val="C00000"/>
                  </a:solidFill>
                </a:rPr>
                <a:t> </a:t>
              </a:r>
              <a:r>
                <a:rPr lang="en-US" altLang="zh-CN" sz="1200" dirty="0">
                  <a:solidFill>
                    <a:srgbClr val="C00000"/>
                  </a:solidFill>
                </a:rPr>
                <a:t>out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DD6FF5-30D4-2EBB-9A87-FC7B6568867F}"/>
                </a:ext>
              </a:extLst>
            </p:cNvPr>
            <p:cNvSpPr/>
            <p:nvPr/>
          </p:nvSpPr>
          <p:spPr>
            <a:xfrm>
              <a:off x="9329610" y="1981355"/>
              <a:ext cx="1891125" cy="3518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3958F08-B2A5-7079-7E12-78B0044EBED4}"/>
                </a:ext>
              </a:extLst>
            </p:cNvPr>
            <p:cNvCxnSpPr>
              <a:cxnSpLocks/>
              <a:stCxn id="15" idx="0"/>
              <a:endCxn id="13" idx="2"/>
            </p:cNvCxnSpPr>
            <p:nvPr/>
          </p:nvCxnSpPr>
          <p:spPr>
            <a:xfrm flipV="1">
              <a:off x="10275173" y="1808903"/>
              <a:ext cx="249013" cy="172452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B9A2BF5-0727-C1F8-A2C8-16EFE54B0756}"/>
              </a:ext>
            </a:extLst>
          </p:cNvPr>
          <p:cNvSpPr txBox="1"/>
          <p:nvPr/>
        </p:nvSpPr>
        <p:spPr>
          <a:xfrm>
            <a:off x="588145" y="4902169"/>
            <a:ext cx="7838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Wingdings" pitchFamily="2" charset="2"/>
              </a:rPr>
              <a:t>Spatial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Wingdings" pitchFamily="2" charset="2"/>
              </a:rPr>
              <a:t>Explicit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Guidance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Wingdings" pitchFamily="2" charset="2"/>
              </a:rPr>
              <a:t>L2-distance: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generated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positions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vs.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goal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spatial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positions</a:t>
            </a:r>
            <a:r>
              <a:rPr lang="zh-CN" altLang="en-US" dirty="0">
                <a:sym typeface="Wingdings" pitchFamily="2" charset="2"/>
              </a:rPr>
              <a:t> </a:t>
            </a:r>
            <a:endParaRPr lang="en-US" altLang="zh-CN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Wingdings" pitchFamily="2" charset="2"/>
              </a:rPr>
              <a:t>Implicit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Guidance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Wingdings" pitchFamily="2" charset="2"/>
              </a:rPr>
              <a:t>Spatial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control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part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of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current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hidden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ym typeface="Wingdings" pitchFamily="2" charset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BCE28-8E4F-8AB2-389F-D1112DB28B58}"/>
              </a:ext>
            </a:extLst>
          </p:cNvPr>
          <p:cNvSpPr txBox="1"/>
          <p:nvPr/>
        </p:nvSpPr>
        <p:spPr>
          <a:xfrm>
            <a:off x="687297" y="1843504"/>
            <a:ext cx="61229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Wingdings" pitchFamily="2" charset="2"/>
              </a:rPr>
              <a:t>Fuse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information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from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conditions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current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ym typeface="Wingdings" pitchFamily="2" charset="2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21C4A07-2D51-EE7D-2C0D-97E9377B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97" y="4473291"/>
            <a:ext cx="929620" cy="2981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C70D16-B1B5-4122-6E7C-0C228B02C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68" y="2342056"/>
            <a:ext cx="929620" cy="2678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AF70DBB-4B99-30BA-7F82-AC53974BC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335" y="5212894"/>
            <a:ext cx="1359183" cy="27838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4D08BA0-66F3-7EA9-4941-463324D56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576" y="2160759"/>
            <a:ext cx="3784211" cy="38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8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58C6-835B-EC5E-C23B-2364FECD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BB5C-816A-9366-1ADF-4F9DB0247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InterHuman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lvl="1"/>
            <a:r>
              <a:rPr lang="en-US" altLang="zh-CN" b="1" dirty="0"/>
              <a:t>Two-person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text-to-motion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endParaRPr lang="en-US" altLang="zh-CN" dirty="0"/>
          </a:p>
          <a:p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capacity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single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two-person</a:t>
            </a:r>
            <a:r>
              <a:rPr lang="zh-CN" altLang="en-US" b="1" dirty="0"/>
              <a:t> </a:t>
            </a:r>
            <a:r>
              <a:rPr lang="en-US" altLang="zh-CN" b="1" dirty="0"/>
              <a:t>motion</a:t>
            </a:r>
            <a:r>
              <a:rPr lang="zh-CN" altLang="en-US" b="1" dirty="0"/>
              <a:t> </a:t>
            </a:r>
            <a:r>
              <a:rPr lang="en-US" altLang="zh-CN" b="1" dirty="0"/>
              <a:t>synthesis</a:t>
            </a:r>
          </a:p>
          <a:p>
            <a:pPr lvl="1"/>
            <a:r>
              <a:rPr lang="en-US" altLang="zh-CN" dirty="0"/>
              <a:t>Reannotating</a:t>
            </a:r>
            <a:r>
              <a:rPr lang="zh-CN" altLang="en-US" dirty="0"/>
              <a:t> </a:t>
            </a:r>
            <a:r>
              <a:rPr lang="en-US" altLang="zh-CN" dirty="0" err="1"/>
              <a:t>InterHuman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single-person</a:t>
            </a:r>
            <a:r>
              <a:rPr lang="zh-CN" altLang="en-US" b="1" dirty="0"/>
              <a:t> </a:t>
            </a:r>
            <a:r>
              <a:rPr lang="en-US" altLang="zh-CN" b="1" dirty="0"/>
              <a:t>text</a:t>
            </a:r>
            <a:r>
              <a:rPr lang="zh-CN" altLang="en-US" b="1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b="1" dirty="0"/>
              <a:t>LLM</a:t>
            </a:r>
            <a:endParaRPr lang="en-US" altLang="zh-CN" dirty="0"/>
          </a:p>
          <a:p>
            <a:pPr lvl="1"/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 err="1"/>
              <a:t>InterGen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single-person</a:t>
            </a:r>
            <a:r>
              <a:rPr lang="zh-CN" altLang="en-US" dirty="0"/>
              <a:t> </a:t>
            </a:r>
            <a:r>
              <a:rPr lang="en-US" altLang="zh-CN" dirty="0"/>
              <a:t>synthesis:</a:t>
            </a:r>
          </a:p>
          <a:p>
            <a:pPr lvl="2"/>
            <a:r>
              <a:rPr lang="en-US" altLang="zh-CN" dirty="0"/>
              <a:t>Cross-attention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muting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DFA1C-2D21-84C4-48CC-FC7DF999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719" y="195944"/>
            <a:ext cx="4355606" cy="2450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9008C-4DB3-4460-F561-6D2DCDB65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243" y="4485095"/>
            <a:ext cx="4075794" cy="200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0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E69A-8B0B-6C19-5D5F-3D3346DB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3EDEF6-62C7-5BB2-13B7-50543CBC2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9504"/>
            <a:ext cx="5837959" cy="2911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D7E9A-33D9-E0AF-198E-201D76A75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57896"/>
            <a:ext cx="5702879" cy="21348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B822A3-3C71-E871-4186-42D03D5DB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0" t="2200"/>
          <a:stretch/>
        </p:blipFill>
        <p:spPr>
          <a:xfrm>
            <a:off x="6676159" y="2458458"/>
            <a:ext cx="5342433" cy="231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4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5191</TotalTime>
  <Words>827</Words>
  <Application>Microsoft Macintosh PowerPoint</Application>
  <PresentationFormat>Widescreen</PresentationFormat>
  <Paragraphs>147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SFRM1000</vt:lpstr>
      <vt:lpstr>SFTI1000</vt:lpstr>
      <vt:lpstr>Arial</vt:lpstr>
      <vt:lpstr>Calibri</vt:lpstr>
      <vt:lpstr>Calibri Light</vt:lpstr>
      <vt:lpstr>Wingdings</vt:lpstr>
      <vt:lpstr>Office Theme 2013 - 2022</vt:lpstr>
      <vt:lpstr>Multi-Person Text-to-Motion Synthesis in ECCV2024</vt:lpstr>
      <vt:lpstr>FreeMotion: A Unified Framework for Number-free Text-to-Motion Synthesis</vt:lpstr>
      <vt:lpstr>Motivation</vt:lpstr>
      <vt:lpstr>Method</vt:lpstr>
      <vt:lpstr>Method</vt:lpstr>
      <vt:lpstr>Stage 1: Train Generation Module  (single person)</vt:lpstr>
      <vt:lpstr>Stage 2: Train Interactive Module (Two-person) (Multi-person) </vt:lpstr>
      <vt:lpstr>Evaluation</vt:lpstr>
      <vt:lpstr>Results</vt:lpstr>
      <vt:lpstr>Results</vt:lpstr>
      <vt:lpstr>Towards Open Domain Text-Driven Synthesis of Multi-Person Motions</vt:lpstr>
      <vt:lpstr>Motivation</vt:lpstr>
      <vt:lpstr>Dataset Contribution</vt:lpstr>
      <vt:lpstr>LAION-Pose</vt:lpstr>
      <vt:lpstr>WebVid-Motion</vt:lpstr>
      <vt:lpstr>WebVid-Motion</vt:lpstr>
      <vt:lpstr>WebVid-Motion</vt:lpstr>
      <vt:lpstr>Synthesis Framework</vt:lpstr>
      <vt:lpstr>Results</vt:lpstr>
      <vt:lpstr>Results</vt:lpstr>
      <vt:lpstr>Results</vt:lpstr>
      <vt:lpstr>Rethinking</vt:lpstr>
      <vt:lpstr>Rethinking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FreeMotion: A Unified Framework for Number-free Text-to-Motion Synthesis</dc:title>
  <dc:creator>Yilin Wang</dc:creator>
  <cp:lastModifiedBy>Yilin Wang</cp:lastModifiedBy>
  <cp:revision>17</cp:revision>
  <dcterms:created xsi:type="dcterms:W3CDTF">2024-10-04T00:20:14Z</dcterms:created>
  <dcterms:modified xsi:type="dcterms:W3CDTF">2024-10-18T00:31:19Z</dcterms:modified>
</cp:coreProperties>
</file>